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sldIdLst>
    <p:sldId id="259" r:id="rId6"/>
    <p:sldId id="267" r:id="rId7"/>
    <p:sldId id="274" r:id="rId8"/>
    <p:sldId id="256" r:id="rId9"/>
    <p:sldId id="279" r:id="rId10"/>
    <p:sldId id="285" r:id="rId11"/>
    <p:sldId id="28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94"/>
    <a:srgbClr val="EF5893"/>
    <a:srgbClr val="15154C"/>
    <a:srgbClr val="3A3185"/>
    <a:srgbClr val="171136"/>
    <a:srgbClr val="7040CC"/>
    <a:srgbClr val="211F20"/>
    <a:srgbClr val="F2EFED"/>
    <a:srgbClr val="B3B3B3"/>
    <a:srgbClr val="2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64" autoAdjust="0"/>
  </p:normalViewPr>
  <p:slideViewPr>
    <p:cSldViewPr snapToGrid="0">
      <p:cViewPr varScale="1">
        <p:scale>
          <a:sx n="62" d="100"/>
          <a:sy n="62" d="100"/>
        </p:scale>
        <p:origin x="2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Hooks" userId="dd9bdc0b-c1b1-4eaf-ae54-0bc5a9dafabd" providerId="ADAL" clId="{93830ADF-0203-4B34-8964-CDA634DBC2D7}"/>
    <pc:docChg chg="modSld modShowInfo">
      <pc:chgData name="Hilary Hooks" userId="dd9bdc0b-c1b1-4eaf-ae54-0bc5a9dafabd" providerId="ADAL" clId="{93830ADF-0203-4B34-8964-CDA634DBC2D7}" dt="2021-03-15T09:41:58.392" v="8" actId="2744"/>
      <pc:docMkLst>
        <pc:docMk/>
      </pc:docMkLst>
      <pc:sldChg chg="modSp mod">
        <pc:chgData name="Hilary Hooks" userId="dd9bdc0b-c1b1-4eaf-ae54-0bc5a9dafabd" providerId="ADAL" clId="{93830ADF-0203-4B34-8964-CDA634DBC2D7}" dt="2021-03-15T09:10:34.068" v="7" actId="14100"/>
        <pc:sldMkLst>
          <pc:docMk/>
          <pc:sldMk cId="184947385" sldId="259"/>
        </pc:sldMkLst>
        <pc:spChg chg="mod">
          <ac:chgData name="Hilary Hooks" userId="dd9bdc0b-c1b1-4eaf-ae54-0bc5a9dafabd" providerId="ADAL" clId="{93830ADF-0203-4B34-8964-CDA634DBC2D7}" dt="2021-03-15T09:10:34.068" v="7" actId="14100"/>
          <ac:spMkLst>
            <pc:docMk/>
            <pc:sldMk cId="184947385" sldId="259"/>
            <ac:spMk id="3" creationId="{00000000-0000-0000-0000-000000000000}"/>
          </ac:spMkLst>
        </pc:spChg>
      </pc:sldChg>
      <pc:sldChg chg="modSp mod">
        <pc:chgData name="Hilary Hooks" userId="dd9bdc0b-c1b1-4eaf-ae54-0bc5a9dafabd" providerId="ADAL" clId="{93830ADF-0203-4B34-8964-CDA634DBC2D7}" dt="2021-03-15T08:49:14.139" v="6" actId="6549"/>
        <pc:sldMkLst>
          <pc:docMk/>
          <pc:sldMk cId="3554303355" sldId="283"/>
        </pc:sldMkLst>
        <pc:spChg chg="mod">
          <ac:chgData name="Hilary Hooks" userId="dd9bdc0b-c1b1-4eaf-ae54-0bc5a9dafabd" providerId="ADAL" clId="{93830ADF-0203-4B34-8964-CDA634DBC2D7}" dt="2021-03-15T08:49:14.139" v="6" actId="6549"/>
          <ac:spMkLst>
            <pc:docMk/>
            <pc:sldMk cId="3554303355" sldId="283"/>
            <ac:spMk id="2" creationId="{CBF0D33E-85F1-4206-8517-42EC3E3B12E3}"/>
          </ac:spMkLst>
        </pc:spChg>
      </pc:sldChg>
      <pc:sldChg chg="modSp mod">
        <pc:chgData name="Hilary Hooks" userId="dd9bdc0b-c1b1-4eaf-ae54-0bc5a9dafabd" providerId="ADAL" clId="{93830ADF-0203-4B34-8964-CDA634DBC2D7}" dt="2021-03-15T08:48:44.937" v="5"/>
        <pc:sldMkLst>
          <pc:docMk/>
          <pc:sldMk cId="80793614" sldId="288"/>
        </pc:sldMkLst>
        <pc:spChg chg="ord">
          <ac:chgData name="Hilary Hooks" userId="dd9bdc0b-c1b1-4eaf-ae54-0bc5a9dafabd" providerId="ADAL" clId="{93830ADF-0203-4B34-8964-CDA634DBC2D7}" dt="2021-03-15T08:48:44.937" v="5"/>
          <ac:spMkLst>
            <pc:docMk/>
            <pc:sldMk cId="80793614" sldId="288"/>
            <ac:spMk id="10" creationId="{CB4AFC21-DCBF-473E-B841-A93DA0A12AA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2C921-CB6E-4462-BFDA-AB28623A0DB2}" type="doc">
      <dgm:prSet loTypeId="urn:microsoft.com/office/officeart/2005/8/layout/hList6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IE"/>
        </a:p>
      </dgm:t>
    </dgm:pt>
    <dgm:pt modelId="{727E9376-8601-4151-9A42-B094FE005FD5}">
      <dgm:prSet custT="1"/>
      <dgm:spPr/>
      <dgm:t>
        <a:bodyPr/>
        <a:lstStyle/>
        <a:p>
          <a:r>
            <a:rPr lang="en-IE" sz="3200" b="1" dirty="0">
              <a:solidFill>
                <a:srgbClr val="EF5893"/>
              </a:solidFill>
              <a:latin typeface="Aller" panose="02000503030000020004"/>
            </a:rPr>
            <a:t>Advance the rights of persons with disabilities</a:t>
          </a:r>
          <a:endParaRPr lang="it-IT" sz="2800" b="1" dirty="0">
            <a:solidFill>
              <a:srgbClr val="EF5893"/>
            </a:solidFill>
            <a:latin typeface="Aller" panose="02000503030000020004"/>
          </a:endParaRPr>
        </a:p>
      </dgm:t>
    </dgm:pt>
    <dgm:pt modelId="{BA2392BA-DF22-4778-95D0-41240F46EE55}" type="parTrans" cxnId="{692C3CB2-18B1-47D0-A9A1-0254DB6F1F4A}">
      <dgm:prSet/>
      <dgm:spPr/>
      <dgm:t>
        <a:bodyPr/>
        <a:lstStyle/>
        <a:p>
          <a:endParaRPr lang="en-IE"/>
        </a:p>
      </dgm:t>
    </dgm:pt>
    <dgm:pt modelId="{87EFB7A2-A83E-46BF-96B2-F29C6B128263}" type="sibTrans" cxnId="{692C3CB2-18B1-47D0-A9A1-0254DB6F1F4A}">
      <dgm:prSet/>
      <dgm:spPr/>
      <dgm:t>
        <a:bodyPr/>
        <a:lstStyle/>
        <a:p>
          <a:endParaRPr lang="en-IE"/>
        </a:p>
      </dgm:t>
    </dgm:pt>
    <dgm:pt modelId="{A39F50A6-D511-4E7D-9444-36DDC1A02358}">
      <dgm:prSet custT="1"/>
      <dgm:spPr/>
      <dgm:t>
        <a:bodyPr/>
        <a:lstStyle/>
        <a:p>
          <a:r>
            <a:rPr lang="en-IE" sz="2800" b="1">
              <a:solidFill>
                <a:srgbClr val="EF5893"/>
              </a:solidFill>
              <a:latin typeface="Aller" panose="02000503030000020004"/>
            </a:rPr>
            <a:t>Provide a novel approach to Cultural Diversity in the EU</a:t>
          </a:r>
          <a:endParaRPr lang="it-IT" sz="2800" b="1" dirty="0">
            <a:solidFill>
              <a:srgbClr val="EF5893"/>
            </a:solidFill>
            <a:latin typeface="Aller" panose="02000503030000020004"/>
          </a:endParaRPr>
        </a:p>
      </dgm:t>
    </dgm:pt>
    <dgm:pt modelId="{27C9ED0B-60D6-405B-BDF3-93B90BCEBE89}" type="parTrans" cxnId="{0F01796C-4B01-42A8-AF05-11D1DF4665B3}">
      <dgm:prSet/>
      <dgm:spPr/>
      <dgm:t>
        <a:bodyPr/>
        <a:lstStyle/>
        <a:p>
          <a:endParaRPr lang="en-IE"/>
        </a:p>
      </dgm:t>
    </dgm:pt>
    <dgm:pt modelId="{59432B4F-F213-4F63-A491-09929EFF7ACA}" type="sibTrans" cxnId="{0F01796C-4B01-42A8-AF05-11D1DF4665B3}">
      <dgm:prSet/>
      <dgm:spPr/>
      <dgm:t>
        <a:bodyPr/>
        <a:lstStyle/>
        <a:p>
          <a:endParaRPr lang="en-IE"/>
        </a:p>
      </dgm:t>
    </dgm:pt>
    <dgm:pt modelId="{CEB13EF6-8878-46BF-8736-F91CE8F95433}" type="pres">
      <dgm:prSet presAssocID="{B0C2C921-CB6E-4462-BFDA-AB28623A0DB2}" presName="Name0" presStyleCnt="0">
        <dgm:presLayoutVars>
          <dgm:dir/>
          <dgm:resizeHandles val="exact"/>
        </dgm:presLayoutVars>
      </dgm:prSet>
      <dgm:spPr/>
    </dgm:pt>
    <dgm:pt modelId="{FBC52FC4-A8EB-439D-AFA5-3A99452B5252}" type="pres">
      <dgm:prSet presAssocID="{727E9376-8601-4151-9A42-B094FE005FD5}" presName="node" presStyleLbl="node1" presStyleIdx="0" presStyleCnt="2">
        <dgm:presLayoutVars>
          <dgm:bulletEnabled val="1"/>
        </dgm:presLayoutVars>
      </dgm:prSet>
      <dgm:spPr/>
    </dgm:pt>
    <dgm:pt modelId="{347390AE-6864-4C96-BE72-945DFF71E87E}" type="pres">
      <dgm:prSet presAssocID="{87EFB7A2-A83E-46BF-96B2-F29C6B128263}" presName="sibTrans" presStyleCnt="0"/>
      <dgm:spPr/>
    </dgm:pt>
    <dgm:pt modelId="{24E3FA7C-6C0F-49C3-8449-2C3637FF84F7}" type="pres">
      <dgm:prSet presAssocID="{A39F50A6-D511-4E7D-9444-36DDC1A02358}" presName="node" presStyleLbl="node1" presStyleIdx="1" presStyleCnt="2" custLinFactNeighborX="27151" custLinFactNeighborY="0">
        <dgm:presLayoutVars>
          <dgm:bulletEnabled val="1"/>
        </dgm:presLayoutVars>
      </dgm:prSet>
      <dgm:spPr/>
    </dgm:pt>
  </dgm:ptLst>
  <dgm:cxnLst>
    <dgm:cxn modelId="{57428307-A70A-4732-965F-BE8B80262E5B}" type="presOf" srcId="{727E9376-8601-4151-9A42-B094FE005FD5}" destId="{FBC52FC4-A8EB-439D-AFA5-3A99452B5252}" srcOrd="0" destOrd="0" presId="urn:microsoft.com/office/officeart/2005/8/layout/hList6"/>
    <dgm:cxn modelId="{0F01796C-4B01-42A8-AF05-11D1DF4665B3}" srcId="{B0C2C921-CB6E-4462-BFDA-AB28623A0DB2}" destId="{A39F50A6-D511-4E7D-9444-36DDC1A02358}" srcOrd="1" destOrd="0" parTransId="{27C9ED0B-60D6-405B-BDF3-93B90BCEBE89}" sibTransId="{59432B4F-F213-4F63-A491-09929EFF7ACA}"/>
    <dgm:cxn modelId="{DA5A0A6D-BEA0-490D-8EBD-73B37CBF927F}" type="presOf" srcId="{B0C2C921-CB6E-4462-BFDA-AB28623A0DB2}" destId="{CEB13EF6-8878-46BF-8736-F91CE8F95433}" srcOrd="0" destOrd="0" presId="urn:microsoft.com/office/officeart/2005/8/layout/hList6"/>
    <dgm:cxn modelId="{84BE8C83-E724-4F85-BCB5-59F4BD831FA1}" type="presOf" srcId="{A39F50A6-D511-4E7D-9444-36DDC1A02358}" destId="{24E3FA7C-6C0F-49C3-8449-2C3637FF84F7}" srcOrd="0" destOrd="0" presId="urn:microsoft.com/office/officeart/2005/8/layout/hList6"/>
    <dgm:cxn modelId="{692C3CB2-18B1-47D0-A9A1-0254DB6F1F4A}" srcId="{B0C2C921-CB6E-4462-BFDA-AB28623A0DB2}" destId="{727E9376-8601-4151-9A42-B094FE005FD5}" srcOrd="0" destOrd="0" parTransId="{BA2392BA-DF22-4778-95D0-41240F46EE55}" sibTransId="{87EFB7A2-A83E-46BF-96B2-F29C6B128263}"/>
    <dgm:cxn modelId="{83FA533D-2D89-4E59-9F6D-F9F67CF14BD3}" type="presParOf" srcId="{CEB13EF6-8878-46BF-8736-F91CE8F95433}" destId="{FBC52FC4-A8EB-439D-AFA5-3A99452B5252}" srcOrd="0" destOrd="0" presId="urn:microsoft.com/office/officeart/2005/8/layout/hList6"/>
    <dgm:cxn modelId="{4D25C014-C73C-46F4-8A51-74A7F1C375CC}" type="presParOf" srcId="{CEB13EF6-8878-46BF-8736-F91CE8F95433}" destId="{347390AE-6864-4C96-BE72-945DFF71E87E}" srcOrd="1" destOrd="0" presId="urn:microsoft.com/office/officeart/2005/8/layout/hList6"/>
    <dgm:cxn modelId="{3146B281-4B78-4E3C-8D7E-5E406A65CE6E}" type="presParOf" srcId="{CEB13EF6-8878-46BF-8736-F91CE8F95433}" destId="{24E3FA7C-6C0F-49C3-8449-2C3637FF84F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D89E1-9874-491B-B248-18CCE1F8158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064E2B6F-BF3B-4303-9176-986ADC468D2B}">
      <dgm:prSet custT="1"/>
      <dgm:spPr/>
      <dgm:t>
        <a:bodyPr/>
        <a:lstStyle/>
        <a:p>
          <a:r>
            <a:rPr lang="en-IE" sz="2400" b="1" dirty="0">
              <a:latin typeface="Aller" panose="02000503030000020004"/>
            </a:rPr>
            <a:t>September 2020</a:t>
          </a:r>
          <a:endParaRPr lang="it-IT" sz="2400" b="1" dirty="0">
            <a:latin typeface="Aller" panose="02000503030000020004"/>
          </a:endParaRPr>
        </a:p>
      </dgm:t>
    </dgm:pt>
    <dgm:pt modelId="{4C602F7B-4CAB-4E02-B1C7-D664A4B7F1E2}" type="parTrans" cxnId="{3124FE01-D4CC-4546-98E0-92D9E6B895D4}">
      <dgm:prSet/>
      <dgm:spPr/>
      <dgm:t>
        <a:bodyPr/>
        <a:lstStyle/>
        <a:p>
          <a:endParaRPr lang="en-IE"/>
        </a:p>
      </dgm:t>
    </dgm:pt>
    <dgm:pt modelId="{91FE5B6A-F97E-48DC-9C0F-23E6B2FCE2FF}" type="sibTrans" cxnId="{3124FE01-D4CC-4546-98E0-92D9E6B895D4}">
      <dgm:prSet/>
      <dgm:spPr/>
      <dgm:t>
        <a:bodyPr/>
        <a:lstStyle/>
        <a:p>
          <a:endParaRPr lang="en-IE"/>
        </a:p>
      </dgm:t>
    </dgm:pt>
    <dgm:pt modelId="{170007D9-1F30-47A6-9B1F-997654C332BC}">
      <dgm:prSet custT="1"/>
      <dgm:spPr/>
      <dgm:t>
        <a:bodyPr/>
        <a:lstStyle/>
        <a:p>
          <a:r>
            <a:rPr lang="en-IE" sz="2400" b="1" dirty="0">
              <a:latin typeface="Aller" panose="02000503030000020004"/>
            </a:rPr>
            <a:t>August 2025</a:t>
          </a:r>
          <a:endParaRPr lang="it-IT" sz="2400" b="1" dirty="0">
            <a:latin typeface="Aller" panose="02000503030000020004"/>
          </a:endParaRPr>
        </a:p>
      </dgm:t>
    </dgm:pt>
    <dgm:pt modelId="{8BE9111F-659C-40BD-9E58-16579F20E673}" type="parTrans" cxnId="{1A50C1F1-EEAF-4FDC-BAC4-C1EB5E3B6198}">
      <dgm:prSet/>
      <dgm:spPr/>
      <dgm:t>
        <a:bodyPr/>
        <a:lstStyle/>
        <a:p>
          <a:endParaRPr lang="en-IE"/>
        </a:p>
      </dgm:t>
    </dgm:pt>
    <dgm:pt modelId="{E9AED802-522C-4C16-B171-AB75251833A9}" type="sibTrans" cxnId="{1A50C1F1-EEAF-4FDC-BAC4-C1EB5E3B6198}">
      <dgm:prSet/>
      <dgm:spPr/>
      <dgm:t>
        <a:bodyPr/>
        <a:lstStyle/>
        <a:p>
          <a:endParaRPr lang="en-IE"/>
        </a:p>
      </dgm:t>
    </dgm:pt>
    <dgm:pt modelId="{FE40F838-BE4B-4040-B964-B8FDFFDF83E4}" type="pres">
      <dgm:prSet presAssocID="{25FD89E1-9874-491B-B248-18CCE1F8158C}" presName="Name0" presStyleCnt="0">
        <dgm:presLayoutVars>
          <dgm:chMax val="7"/>
          <dgm:chPref val="5"/>
        </dgm:presLayoutVars>
      </dgm:prSet>
      <dgm:spPr/>
    </dgm:pt>
    <dgm:pt modelId="{1E03A735-226E-4C33-8DE8-9390E0272250}" type="pres">
      <dgm:prSet presAssocID="{25FD89E1-9874-491B-B248-18CCE1F8158C}" presName="arrowNode" presStyleLbl="node1" presStyleIdx="0" presStyleCnt="1"/>
      <dgm:spPr>
        <a:solidFill>
          <a:srgbClr val="FF5794"/>
        </a:solidFill>
      </dgm:spPr>
    </dgm:pt>
    <dgm:pt modelId="{8EBA5F36-5C6A-48FA-B8C7-0DB4EE181400}" type="pres">
      <dgm:prSet presAssocID="{064E2B6F-BF3B-4303-9176-986ADC468D2B}" presName="txNode1" presStyleLbl="revTx" presStyleIdx="0" presStyleCnt="2">
        <dgm:presLayoutVars>
          <dgm:bulletEnabled val="1"/>
        </dgm:presLayoutVars>
      </dgm:prSet>
      <dgm:spPr/>
    </dgm:pt>
    <dgm:pt modelId="{BE4A73B4-4E18-4BF1-BC2B-B3AE7AB056A9}" type="pres">
      <dgm:prSet presAssocID="{170007D9-1F30-47A6-9B1F-997654C332BC}" presName="txNode2" presStyleLbl="revTx" presStyleIdx="1" presStyleCnt="2">
        <dgm:presLayoutVars>
          <dgm:bulletEnabled val="1"/>
        </dgm:presLayoutVars>
      </dgm:prSet>
      <dgm:spPr/>
    </dgm:pt>
  </dgm:ptLst>
  <dgm:cxnLst>
    <dgm:cxn modelId="{3124FE01-D4CC-4546-98E0-92D9E6B895D4}" srcId="{25FD89E1-9874-491B-B248-18CCE1F8158C}" destId="{064E2B6F-BF3B-4303-9176-986ADC468D2B}" srcOrd="0" destOrd="0" parTransId="{4C602F7B-4CAB-4E02-B1C7-D664A4B7F1E2}" sibTransId="{91FE5B6A-F97E-48DC-9C0F-23E6B2FCE2FF}"/>
    <dgm:cxn modelId="{4E6C413B-3978-49BB-AFEB-2BC28D3AA976}" type="presOf" srcId="{25FD89E1-9874-491B-B248-18CCE1F8158C}" destId="{FE40F838-BE4B-4040-B964-B8FDFFDF83E4}" srcOrd="0" destOrd="0" presId="urn:microsoft.com/office/officeart/2009/3/layout/DescendingProcess"/>
    <dgm:cxn modelId="{4C48B173-F142-4ED6-815C-4DAD75EF2F73}" type="presOf" srcId="{170007D9-1F30-47A6-9B1F-997654C332BC}" destId="{BE4A73B4-4E18-4BF1-BC2B-B3AE7AB056A9}" srcOrd="0" destOrd="0" presId="urn:microsoft.com/office/officeart/2009/3/layout/DescendingProcess"/>
    <dgm:cxn modelId="{B50B1FD4-F4D2-4D51-9EA5-3E1F1B1B77A5}" type="presOf" srcId="{064E2B6F-BF3B-4303-9176-986ADC468D2B}" destId="{8EBA5F36-5C6A-48FA-B8C7-0DB4EE181400}" srcOrd="0" destOrd="0" presId="urn:microsoft.com/office/officeart/2009/3/layout/DescendingProcess"/>
    <dgm:cxn modelId="{1A50C1F1-EEAF-4FDC-BAC4-C1EB5E3B6198}" srcId="{25FD89E1-9874-491B-B248-18CCE1F8158C}" destId="{170007D9-1F30-47A6-9B1F-997654C332BC}" srcOrd="1" destOrd="0" parTransId="{8BE9111F-659C-40BD-9E58-16579F20E673}" sibTransId="{E9AED802-522C-4C16-B171-AB75251833A9}"/>
    <dgm:cxn modelId="{4FD3D7C6-93EA-43EE-B9F3-AC89B4B96B6E}" type="presParOf" srcId="{FE40F838-BE4B-4040-B964-B8FDFFDF83E4}" destId="{1E03A735-226E-4C33-8DE8-9390E0272250}" srcOrd="0" destOrd="0" presId="urn:microsoft.com/office/officeart/2009/3/layout/DescendingProcess"/>
    <dgm:cxn modelId="{AB3E883D-93E9-4AD7-9E81-4D360BCE2036}" type="presParOf" srcId="{FE40F838-BE4B-4040-B964-B8FDFFDF83E4}" destId="{8EBA5F36-5C6A-48FA-B8C7-0DB4EE181400}" srcOrd="1" destOrd="0" presId="urn:microsoft.com/office/officeart/2009/3/layout/DescendingProcess"/>
    <dgm:cxn modelId="{13D5C170-89DB-4FB5-AB60-A4A600CA1EDF}" type="presParOf" srcId="{FE40F838-BE4B-4040-B964-B8FDFFDF83E4}" destId="{BE4A73B4-4E18-4BF1-BC2B-B3AE7AB056A9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9CDF8-C5E4-4EF9-811F-A9D2B0F1BB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570A13C-05D9-4695-ADF4-3706CFDBBF85}">
      <dgm:prSet phldrT="[Text]" custT="1"/>
      <dgm:spPr>
        <a:solidFill>
          <a:srgbClr val="15154C"/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  <a:latin typeface="Aller" panose="02000503030000020004"/>
            </a:rPr>
            <a:t>WP1</a:t>
          </a:r>
          <a:endParaRPr lang="en-IE" sz="3600" b="1" dirty="0"/>
        </a:p>
      </dgm:t>
      <dgm:extLst>
        <a:ext uri="{E40237B7-FDA0-4F09-8148-C483321AD2D9}">
          <dgm14:cNvPr xmlns:dgm14="http://schemas.microsoft.com/office/drawing/2010/diagram" id="0" name="" descr="Diagram with three bands:Scoping Research + Review of the Academic Literature."/>
        </a:ext>
      </dgm:extLst>
    </dgm:pt>
    <dgm:pt modelId="{C4269271-B7F1-426B-A3F0-1875CD44BB5C}" type="parTrans" cxnId="{55A9D971-6587-414F-A813-18A85AAB79C8}">
      <dgm:prSet/>
      <dgm:spPr/>
      <dgm:t>
        <a:bodyPr/>
        <a:lstStyle/>
        <a:p>
          <a:endParaRPr lang="en-IE"/>
        </a:p>
      </dgm:t>
    </dgm:pt>
    <dgm:pt modelId="{C66D9CA7-4A40-4319-B1C1-BE5C6F2B5C64}" type="sibTrans" cxnId="{55A9D971-6587-414F-A813-18A85AAB79C8}">
      <dgm:prSet/>
      <dgm:spPr/>
      <dgm:t>
        <a:bodyPr/>
        <a:lstStyle/>
        <a:p>
          <a:endParaRPr lang="en-IE"/>
        </a:p>
      </dgm:t>
    </dgm:pt>
    <dgm:pt modelId="{B505F861-0844-43CE-92C0-6CFF2622ECE4}">
      <dgm:prSet phldrT="[Text]"/>
      <dgm:spPr>
        <a:solidFill>
          <a:srgbClr val="15154C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ller" panose="02000503030000020004"/>
            </a:rPr>
            <a:t>Understanding Barriers and Facilitators</a:t>
          </a:r>
          <a:endParaRPr lang="en-IE" b="1" dirty="0">
            <a:solidFill>
              <a:schemeClr val="bg1"/>
            </a:solidFill>
            <a:latin typeface="Aller" panose="02000503030000020004"/>
          </a:endParaRPr>
        </a:p>
      </dgm:t>
    </dgm:pt>
    <dgm:pt modelId="{BF4AC429-E8F0-4F71-9034-47BC5249C113}" type="parTrans" cxnId="{1BEA7E65-79A8-4D8A-B12B-0928578CC348}">
      <dgm:prSet/>
      <dgm:spPr/>
      <dgm:t>
        <a:bodyPr/>
        <a:lstStyle/>
        <a:p>
          <a:endParaRPr lang="en-IE"/>
        </a:p>
      </dgm:t>
    </dgm:pt>
    <dgm:pt modelId="{7CB73CB2-BF4B-4795-865F-D89F502E7289}" type="sibTrans" cxnId="{1BEA7E65-79A8-4D8A-B12B-0928578CC348}">
      <dgm:prSet/>
      <dgm:spPr/>
      <dgm:t>
        <a:bodyPr/>
        <a:lstStyle/>
        <a:p>
          <a:endParaRPr lang="en-IE"/>
        </a:p>
      </dgm:t>
    </dgm:pt>
    <dgm:pt modelId="{F35A44A9-91F5-4FD4-BCF4-F2369E869D89}">
      <dgm:prSet custT="1"/>
      <dgm:spPr>
        <a:solidFill>
          <a:srgbClr val="7040CC"/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  <a:latin typeface="Aller" panose="02000503030000020004"/>
            </a:rPr>
            <a:t>WP 2</a:t>
          </a:r>
        </a:p>
      </dgm:t>
    </dgm:pt>
    <dgm:pt modelId="{3846AA17-06B7-4DEE-9E58-D98033DD820A}" type="parTrans" cxnId="{22ACC0C4-24B1-42B3-9BD9-C4C3EA1E940F}">
      <dgm:prSet/>
      <dgm:spPr/>
      <dgm:t>
        <a:bodyPr/>
        <a:lstStyle/>
        <a:p>
          <a:endParaRPr lang="en-IE"/>
        </a:p>
      </dgm:t>
    </dgm:pt>
    <dgm:pt modelId="{88E7AAB2-9FAE-4295-B811-32F5EA14D8C3}" type="sibTrans" cxnId="{22ACC0C4-24B1-42B3-9BD9-C4C3EA1E940F}">
      <dgm:prSet/>
      <dgm:spPr/>
      <dgm:t>
        <a:bodyPr/>
        <a:lstStyle/>
        <a:p>
          <a:endParaRPr lang="en-IE"/>
        </a:p>
      </dgm:t>
    </dgm:pt>
    <dgm:pt modelId="{A1137C8B-307E-40F8-BF65-D3C7339A3D12}">
      <dgm:prSet/>
      <dgm:spPr>
        <a:solidFill>
          <a:srgbClr val="7040CC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ller" panose="02000503030000020004"/>
            </a:rPr>
            <a:t>Exploring the Intersection between Cultural Rights of People with Disabilities and Cultural Diversity</a:t>
          </a:r>
        </a:p>
      </dgm:t>
    </dgm:pt>
    <dgm:pt modelId="{3D3DE730-A3FA-442A-A94A-9D241D3E7F07}" type="parTrans" cxnId="{16623554-56DB-4312-951C-D04C713ED5C9}">
      <dgm:prSet/>
      <dgm:spPr/>
      <dgm:t>
        <a:bodyPr/>
        <a:lstStyle/>
        <a:p>
          <a:endParaRPr lang="en-IE"/>
        </a:p>
      </dgm:t>
    </dgm:pt>
    <dgm:pt modelId="{2AB9676A-3855-4CE6-B682-E1C69C26282D}" type="sibTrans" cxnId="{16623554-56DB-4312-951C-D04C713ED5C9}">
      <dgm:prSet/>
      <dgm:spPr/>
      <dgm:t>
        <a:bodyPr/>
        <a:lstStyle/>
        <a:p>
          <a:endParaRPr lang="en-IE"/>
        </a:p>
      </dgm:t>
    </dgm:pt>
    <dgm:pt modelId="{7196FE7B-01EB-4D44-8168-BE930C156ABA}">
      <dgm:prSet custT="1"/>
      <dgm:spPr>
        <a:solidFill>
          <a:srgbClr val="3A3185"/>
        </a:solidFill>
      </dgm:spPr>
      <dgm:t>
        <a:bodyPr/>
        <a:lstStyle/>
        <a:p>
          <a:r>
            <a:rPr lang="en-US" sz="3600" b="1" baseline="0" dirty="0">
              <a:solidFill>
                <a:schemeClr val="bg1"/>
              </a:solidFill>
              <a:latin typeface="Aller" panose="02000503030000020004"/>
            </a:rPr>
            <a:t>WP 3</a:t>
          </a:r>
        </a:p>
      </dgm:t>
    </dgm:pt>
    <dgm:pt modelId="{EA841CD2-C62E-4EE8-A76E-952BD6264BEC}" type="parTrans" cxnId="{B01335A2-15B4-429E-ACDB-72D447EBEBEE}">
      <dgm:prSet/>
      <dgm:spPr/>
      <dgm:t>
        <a:bodyPr/>
        <a:lstStyle/>
        <a:p>
          <a:endParaRPr lang="en-IE"/>
        </a:p>
      </dgm:t>
    </dgm:pt>
    <dgm:pt modelId="{9291224F-A2F7-4071-A255-86FD1AFBAFD8}" type="sibTrans" cxnId="{B01335A2-15B4-429E-ACDB-72D447EBEBEE}">
      <dgm:prSet/>
      <dgm:spPr/>
      <dgm:t>
        <a:bodyPr/>
        <a:lstStyle/>
        <a:p>
          <a:endParaRPr lang="en-IE"/>
        </a:p>
      </dgm:t>
    </dgm:pt>
    <dgm:pt modelId="{8DE86875-4939-43E3-BE9C-48219716CE95}">
      <dgm:prSet/>
      <dgm:spPr>
        <a:solidFill>
          <a:srgbClr val="3A3185"/>
        </a:solidFill>
      </dgm:spPr>
      <dgm:t>
        <a:bodyPr/>
        <a:lstStyle/>
        <a:p>
          <a:r>
            <a:rPr lang="en-US" b="1" baseline="0" dirty="0">
              <a:solidFill>
                <a:schemeClr val="bg1"/>
              </a:solidFill>
              <a:latin typeface="Aller" panose="02000503030000020004"/>
            </a:rPr>
            <a:t> Re-theorizing Cultural Diversity</a:t>
          </a:r>
        </a:p>
      </dgm:t>
    </dgm:pt>
    <dgm:pt modelId="{E0B244EC-283C-46CD-AB5C-1E91EDEDB387}" type="parTrans" cxnId="{00C923DA-5EA2-4490-80AE-3B6F9B02F2C3}">
      <dgm:prSet/>
      <dgm:spPr/>
      <dgm:t>
        <a:bodyPr/>
        <a:lstStyle/>
        <a:p>
          <a:endParaRPr lang="en-IE"/>
        </a:p>
      </dgm:t>
    </dgm:pt>
    <dgm:pt modelId="{24B80A4D-97AF-4997-8AC8-18C573629E00}" type="sibTrans" cxnId="{00C923DA-5EA2-4490-80AE-3B6F9B02F2C3}">
      <dgm:prSet/>
      <dgm:spPr/>
      <dgm:t>
        <a:bodyPr/>
        <a:lstStyle/>
        <a:p>
          <a:endParaRPr lang="en-IE"/>
        </a:p>
      </dgm:t>
    </dgm:pt>
    <dgm:pt modelId="{3FB56DF7-F01F-4A33-81F6-F9951529F406}">
      <dgm:prSet/>
      <dgm:spPr>
        <a:solidFill>
          <a:srgbClr val="3A3185"/>
        </a:solidFill>
      </dgm:spPr>
      <dgm:t>
        <a:bodyPr/>
        <a:lstStyle/>
        <a:p>
          <a:endParaRPr lang="en-US" b="1" baseline="0" dirty="0">
            <a:solidFill>
              <a:schemeClr val="bg1"/>
            </a:solidFill>
            <a:latin typeface="Aller" panose="02000503030000020004"/>
          </a:endParaRPr>
        </a:p>
      </dgm:t>
    </dgm:pt>
    <dgm:pt modelId="{AEF830F6-5DDA-4AB8-A8A4-B85B68C6971F}" type="parTrans" cxnId="{66B091D5-3433-4A01-AC59-F319909126E8}">
      <dgm:prSet/>
      <dgm:spPr/>
      <dgm:t>
        <a:bodyPr/>
        <a:lstStyle/>
        <a:p>
          <a:endParaRPr lang="en-IE"/>
        </a:p>
      </dgm:t>
    </dgm:pt>
    <dgm:pt modelId="{3D417F1C-75AC-4289-B60B-AFD3AE42BBF2}" type="sibTrans" cxnId="{66B091D5-3433-4A01-AC59-F319909126E8}">
      <dgm:prSet/>
      <dgm:spPr/>
      <dgm:t>
        <a:bodyPr/>
        <a:lstStyle/>
        <a:p>
          <a:endParaRPr lang="en-IE"/>
        </a:p>
      </dgm:t>
    </dgm:pt>
    <dgm:pt modelId="{DF2C27CA-B018-42F5-9EDE-171F90667729}" type="pres">
      <dgm:prSet presAssocID="{6E69CDF8-C5E4-4EF9-811F-A9D2B0F1BBC6}" presName="Name0" presStyleCnt="0">
        <dgm:presLayoutVars>
          <dgm:dir/>
          <dgm:animLvl val="lvl"/>
          <dgm:resizeHandles val="exact"/>
        </dgm:presLayoutVars>
      </dgm:prSet>
      <dgm:spPr/>
    </dgm:pt>
    <dgm:pt modelId="{C3A8D545-F66F-45D9-8996-1EA4F90A5803}" type="pres">
      <dgm:prSet presAssocID="{7570A13C-05D9-4695-ADF4-3706CFDBBF85}" presName="linNode" presStyleCnt="0"/>
      <dgm:spPr/>
    </dgm:pt>
    <dgm:pt modelId="{E7C16597-04CD-42BF-89B3-D138DD3C7FCA}" type="pres">
      <dgm:prSet presAssocID="{7570A13C-05D9-4695-ADF4-3706CFDBBF8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39F47F1-329F-458A-ACFC-CD677B9417FD}" type="pres">
      <dgm:prSet presAssocID="{7570A13C-05D9-4695-ADF4-3706CFDBBF85}" presName="descendantText" presStyleLbl="alignAccFollowNode1" presStyleIdx="0" presStyleCnt="3">
        <dgm:presLayoutVars>
          <dgm:bulletEnabled val="1"/>
        </dgm:presLayoutVars>
      </dgm:prSet>
      <dgm:spPr/>
    </dgm:pt>
    <dgm:pt modelId="{CDBD40C2-C6DF-49F0-97FF-F5024DA1C343}" type="pres">
      <dgm:prSet presAssocID="{C66D9CA7-4A40-4319-B1C1-BE5C6F2B5C64}" presName="sp" presStyleCnt="0"/>
      <dgm:spPr/>
    </dgm:pt>
    <dgm:pt modelId="{EDA42460-88DA-4CFD-8CF5-99D833FCE139}" type="pres">
      <dgm:prSet presAssocID="{F35A44A9-91F5-4FD4-BCF4-F2369E869D89}" presName="linNode" presStyleCnt="0"/>
      <dgm:spPr/>
    </dgm:pt>
    <dgm:pt modelId="{40B6097F-D491-4CBB-8449-B883FC00076D}" type="pres">
      <dgm:prSet presAssocID="{F35A44A9-91F5-4FD4-BCF4-F2369E869D8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2B50BBE-E26D-4DEB-B83E-AAED1B6F2F18}" type="pres">
      <dgm:prSet presAssocID="{F35A44A9-91F5-4FD4-BCF4-F2369E869D89}" presName="descendantText" presStyleLbl="alignAccFollowNode1" presStyleIdx="1" presStyleCnt="3" custLinFactNeighborX="-799" custLinFactNeighborY="-9735">
        <dgm:presLayoutVars>
          <dgm:bulletEnabled val="1"/>
        </dgm:presLayoutVars>
      </dgm:prSet>
      <dgm:spPr/>
    </dgm:pt>
    <dgm:pt modelId="{A51E47EF-965C-4808-8275-6CB6D5F76628}" type="pres">
      <dgm:prSet presAssocID="{88E7AAB2-9FAE-4295-B811-32F5EA14D8C3}" presName="sp" presStyleCnt="0"/>
      <dgm:spPr/>
    </dgm:pt>
    <dgm:pt modelId="{C39764DB-599B-4517-A0EA-9F654FA14E8B}" type="pres">
      <dgm:prSet presAssocID="{7196FE7B-01EB-4D44-8168-BE930C156ABA}" presName="linNode" presStyleCnt="0"/>
      <dgm:spPr/>
    </dgm:pt>
    <dgm:pt modelId="{E65995E9-AE02-4785-865B-31DEB4512DD8}" type="pres">
      <dgm:prSet presAssocID="{7196FE7B-01EB-4D44-8168-BE930C156AB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249DBB-7D7E-4C92-83E9-A9C88231DBA5}" type="pres">
      <dgm:prSet presAssocID="{7196FE7B-01EB-4D44-8168-BE930C156AB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C2A2B07-C21F-41F6-9263-5229263A4B70}" type="presOf" srcId="{F35A44A9-91F5-4FD4-BCF4-F2369E869D89}" destId="{40B6097F-D491-4CBB-8449-B883FC00076D}" srcOrd="0" destOrd="0" presId="urn:microsoft.com/office/officeart/2005/8/layout/vList5"/>
    <dgm:cxn modelId="{059CF10B-D656-4D39-B9CB-6513C3FCA982}" type="presOf" srcId="{A1137C8B-307E-40F8-BF65-D3C7339A3D12}" destId="{72B50BBE-E26D-4DEB-B83E-AAED1B6F2F18}" srcOrd="0" destOrd="0" presId="urn:microsoft.com/office/officeart/2005/8/layout/vList5"/>
    <dgm:cxn modelId="{5AC03839-BB56-4C93-9233-4919CACF3405}" type="presOf" srcId="{8DE86875-4939-43E3-BE9C-48219716CE95}" destId="{2F249DBB-7D7E-4C92-83E9-A9C88231DBA5}" srcOrd="0" destOrd="0" presId="urn:microsoft.com/office/officeart/2005/8/layout/vList5"/>
    <dgm:cxn modelId="{1BEA7E65-79A8-4D8A-B12B-0928578CC348}" srcId="{7570A13C-05D9-4695-ADF4-3706CFDBBF85}" destId="{B505F861-0844-43CE-92C0-6CFF2622ECE4}" srcOrd="0" destOrd="0" parTransId="{BF4AC429-E8F0-4F71-9034-47BC5249C113}" sibTransId="{7CB73CB2-BF4B-4795-865F-D89F502E7289}"/>
    <dgm:cxn modelId="{0AF5174A-92C4-4FF6-A8F9-7E50D7A1E015}" type="presOf" srcId="{7570A13C-05D9-4695-ADF4-3706CFDBBF85}" destId="{E7C16597-04CD-42BF-89B3-D138DD3C7FCA}" srcOrd="0" destOrd="0" presId="urn:microsoft.com/office/officeart/2005/8/layout/vList5"/>
    <dgm:cxn modelId="{55A9D971-6587-414F-A813-18A85AAB79C8}" srcId="{6E69CDF8-C5E4-4EF9-811F-A9D2B0F1BBC6}" destId="{7570A13C-05D9-4695-ADF4-3706CFDBBF85}" srcOrd="0" destOrd="0" parTransId="{C4269271-B7F1-426B-A3F0-1875CD44BB5C}" sibTransId="{C66D9CA7-4A40-4319-B1C1-BE5C6F2B5C64}"/>
    <dgm:cxn modelId="{AF09B273-73D0-4F0D-BF32-A602DFA1A61E}" type="presOf" srcId="{3FB56DF7-F01F-4A33-81F6-F9951529F406}" destId="{2F249DBB-7D7E-4C92-83E9-A9C88231DBA5}" srcOrd="0" destOrd="1" presId="urn:microsoft.com/office/officeart/2005/8/layout/vList5"/>
    <dgm:cxn modelId="{16623554-56DB-4312-951C-D04C713ED5C9}" srcId="{F35A44A9-91F5-4FD4-BCF4-F2369E869D89}" destId="{A1137C8B-307E-40F8-BF65-D3C7339A3D12}" srcOrd="0" destOrd="0" parTransId="{3D3DE730-A3FA-442A-A94A-9D241D3E7F07}" sibTransId="{2AB9676A-3855-4CE6-B682-E1C69C26282D}"/>
    <dgm:cxn modelId="{B01335A2-15B4-429E-ACDB-72D447EBEBEE}" srcId="{6E69CDF8-C5E4-4EF9-811F-A9D2B0F1BBC6}" destId="{7196FE7B-01EB-4D44-8168-BE930C156ABA}" srcOrd="2" destOrd="0" parTransId="{EA841CD2-C62E-4EE8-A76E-952BD6264BEC}" sibTransId="{9291224F-A2F7-4071-A255-86FD1AFBAFD8}"/>
    <dgm:cxn modelId="{FD0B8FB8-7D5E-4C59-82C5-1DD60EFD6D99}" type="presOf" srcId="{B505F861-0844-43CE-92C0-6CFF2622ECE4}" destId="{B39F47F1-329F-458A-ACFC-CD677B9417FD}" srcOrd="0" destOrd="0" presId="urn:microsoft.com/office/officeart/2005/8/layout/vList5"/>
    <dgm:cxn modelId="{22ACC0C4-24B1-42B3-9BD9-C4C3EA1E940F}" srcId="{6E69CDF8-C5E4-4EF9-811F-A9D2B0F1BBC6}" destId="{F35A44A9-91F5-4FD4-BCF4-F2369E869D89}" srcOrd="1" destOrd="0" parTransId="{3846AA17-06B7-4DEE-9E58-D98033DD820A}" sibTransId="{88E7AAB2-9FAE-4295-B811-32F5EA14D8C3}"/>
    <dgm:cxn modelId="{66B091D5-3433-4A01-AC59-F319909126E8}" srcId="{7196FE7B-01EB-4D44-8168-BE930C156ABA}" destId="{3FB56DF7-F01F-4A33-81F6-F9951529F406}" srcOrd="1" destOrd="0" parTransId="{AEF830F6-5DDA-4AB8-A8A4-B85B68C6971F}" sibTransId="{3D417F1C-75AC-4289-B60B-AFD3AE42BBF2}"/>
    <dgm:cxn modelId="{00C923DA-5EA2-4490-80AE-3B6F9B02F2C3}" srcId="{7196FE7B-01EB-4D44-8168-BE930C156ABA}" destId="{8DE86875-4939-43E3-BE9C-48219716CE95}" srcOrd="0" destOrd="0" parTransId="{E0B244EC-283C-46CD-AB5C-1E91EDEDB387}" sibTransId="{24B80A4D-97AF-4997-8AC8-18C573629E00}"/>
    <dgm:cxn modelId="{BE470FEE-B18F-41A4-B9B5-CF4CDFC098F4}" type="presOf" srcId="{6E69CDF8-C5E4-4EF9-811F-A9D2B0F1BBC6}" destId="{DF2C27CA-B018-42F5-9EDE-171F90667729}" srcOrd="0" destOrd="0" presId="urn:microsoft.com/office/officeart/2005/8/layout/vList5"/>
    <dgm:cxn modelId="{07065DFF-ECF9-40F5-BD68-94458CF72259}" type="presOf" srcId="{7196FE7B-01EB-4D44-8168-BE930C156ABA}" destId="{E65995E9-AE02-4785-865B-31DEB4512DD8}" srcOrd="0" destOrd="0" presId="urn:microsoft.com/office/officeart/2005/8/layout/vList5"/>
    <dgm:cxn modelId="{86D53EF5-CF82-47E6-8C98-060CC50E0016}" type="presParOf" srcId="{DF2C27CA-B018-42F5-9EDE-171F90667729}" destId="{C3A8D545-F66F-45D9-8996-1EA4F90A5803}" srcOrd="0" destOrd="0" presId="urn:microsoft.com/office/officeart/2005/8/layout/vList5"/>
    <dgm:cxn modelId="{CAB1040F-6DC6-471E-832F-23CC193F5A9C}" type="presParOf" srcId="{C3A8D545-F66F-45D9-8996-1EA4F90A5803}" destId="{E7C16597-04CD-42BF-89B3-D138DD3C7FCA}" srcOrd="0" destOrd="0" presId="urn:microsoft.com/office/officeart/2005/8/layout/vList5"/>
    <dgm:cxn modelId="{2E6DE1D5-317A-4586-BBDE-A206E9CA8D4F}" type="presParOf" srcId="{C3A8D545-F66F-45D9-8996-1EA4F90A5803}" destId="{B39F47F1-329F-458A-ACFC-CD677B9417FD}" srcOrd="1" destOrd="0" presId="urn:microsoft.com/office/officeart/2005/8/layout/vList5"/>
    <dgm:cxn modelId="{52321877-322E-4F89-A081-E37AADE3897F}" type="presParOf" srcId="{DF2C27CA-B018-42F5-9EDE-171F90667729}" destId="{CDBD40C2-C6DF-49F0-97FF-F5024DA1C343}" srcOrd="1" destOrd="0" presId="urn:microsoft.com/office/officeart/2005/8/layout/vList5"/>
    <dgm:cxn modelId="{9999BD12-5B41-4C18-B68D-9D91C21E64BE}" type="presParOf" srcId="{DF2C27CA-B018-42F5-9EDE-171F90667729}" destId="{EDA42460-88DA-4CFD-8CF5-99D833FCE139}" srcOrd="2" destOrd="0" presId="urn:microsoft.com/office/officeart/2005/8/layout/vList5"/>
    <dgm:cxn modelId="{52217991-B56B-4010-B77E-403F53D985CF}" type="presParOf" srcId="{EDA42460-88DA-4CFD-8CF5-99D833FCE139}" destId="{40B6097F-D491-4CBB-8449-B883FC00076D}" srcOrd="0" destOrd="0" presId="urn:microsoft.com/office/officeart/2005/8/layout/vList5"/>
    <dgm:cxn modelId="{D51FA9FC-78A2-4667-A7A6-EF51D80CB408}" type="presParOf" srcId="{EDA42460-88DA-4CFD-8CF5-99D833FCE139}" destId="{72B50BBE-E26D-4DEB-B83E-AAED1B6F2F18}" srcOrd="1" destOrd="0" presId="urn:microsoft.com/office/officeart/2005/8/layout/vList5"/>
    <dgm:cxn modelId="{A6BA9E3C-2D27-498D-837C-BAD750E15576}" type="presParOf" srcId="{DF2C27CA-B018-42F5-9EDE-171F90667729}" destId="{A51E47EF-965C-4808-8275-6CB6D5F76628}" srcOrd="3" destOrd="0" presId="urn:microsoft.com/office/officeart/2005/8/layout/vList5"/>
    <dgm:cxn modelId="{5851CC27-74D7-4299-9BEF-061E2056022C}" type="presParOf" srcId="{DF2C27CA-B018-42F5-9EDE-171F90667729}" destId="{C39764DB-599B-4517-A0EA-9F654FA14E8B}" srcOrd="4" destOrd="0" presId="urn:microsoft.com/office/officeart/2005/8/layout/vList5"/>
    <dgm:cxn modelId="{72807A1A-F7B8-47E5-A749-0A1A1C36AACA}" type="presParOf" srcId="{C39764DB-599B-4517-A0EA-9F654FA14E8B}" destId="{E65995E9-AE02-4785-865B-31DEB4512DD8}" srcOrd="0" destOrd="0" presId="urn:microsoft.com/office/officeart/2005/8/layout/vList5"/>
    <dgm:cxn modelId="{AF5DD52C-A88E-42F0-952F-32B2FBB1FC18}" type="presParOf" srcId="{C39764DB-599B-4517-A0EA-9F654FA14E8B}" destId="{2F249DBB-7D7E-4C92-83E9-A9C88231DB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52FC4-A8EB-439D-AFA5-3A99452B5252}">
      <dsp:nvSpPr>
        <dsp:cNvPr id="0" name=""/>
        <dsp:cNvSpPr/>
      </dsp:nvSpPr>
      <dsp:spPr>
        <a:xfrm rot="16200000">
          <a:off x="-685871" y="688825"/>
          <a:ext cx="4219666" cy="284201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b="1" kern="1200" dirty="0">
              <a:solidFill>
                <a:srgbClr val="EF5893"/>
              </a:solidFill>
              <a:latin typeface="Aller" panose="02000503030000020004"/>
            </a:rPr>
            <a:t>Advance the rights of persons with disabilities</a:t>
          </a:r>
          <a:endParaRPr lang="it-IT" sz="2800" b="1" kern="1200" dirty="0">
            <a:solidFill>
              <a:srgbClr val="EF5893"/>
            </a:solidFill>
            <a:latin typeface="Aller" panose="02000503030000020004"/>
          </a:endParaRPr>
        </a:p>
      </dsp:txBody>
      <dsp:txXfrm rot="5400000">
        <a:off x="2955" y="843932"/>
        <a:ext cx="2842015" cy="2531800"/>
      </dsp:txXfrm>
    </dsp:sp>
    <dsp:sp modelId="{24E3FA7C-6C0F-49C3-8449-2C3637FF84F7}">
      <dsp:nvSpPr>
        <dsp:cNvPr id="0" name=""/>
        <dsp:cNvSpPr/>
      </dsp:nvSpPr>
      <dsp:spPr>
        <a:xfrm rot="16200000">
          <a:off x="2372249" y="688825"/>
          <a:ext cx="4219666" cy="284201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>
              <a:solidFill>
                <a:srgbClr val="EF5893"/>
              </a:solidFill>
              <a:latin typeface="Aller" panose="02000503030000020004"/>
            </a:rPr>
            <a:t>Provide a novel approach to Cultural Diversity in the EU</a:t>
          </a:r>
          <a:endParaRPr lang="it-IT" sz="2800" b="1" kern="1200" dirty="0">
            <a:solidFill>
              <a:srgbClr val="EF5893"/>
            </a:solidFill>
            <a:latin typeface="Aller" panose="02000503030000020004"/>
          </a:endParaRPr>
        </a:p>
      </dsp:txBody>
      <dsp:txXfrm rot="5400000">
        <a:off x="3061075" y="843932"/>
        <a:ext cx="2842015" cy="253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3A735-226E-4C33-8DE8-9390E0272250}">
      <dsp:nvSpPr>
        <dsp:cNvPr id="0" name=""/>
        <dsp:cNvSpPr/>
      </dsp:nvSpPr>
      <dsp:spPr>
        <a:xfrm rot="4396374">
          <a:off x="243085" y="1110076"/>
          <a:ext cx="3626134" cy="2528776"/>
        </a:xfrm>
        <a:prstGeom prst="swooshArrow">
          <a:avLst>
            <a:gd name="adj1" fmla="val 16310"/>
            <a:gd name="adj2" fmla="val 31370"/>
          </a:avLst>
        </a:prstGeom>
        <a:solidFill>
          <a:srgbClr val="FF57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A5F36-5C6A-48FA-B8C7-0DB4EE181400}">
      <dsp:nvSpPr>
        <dsp:cNvPr id="0" name=""/>
        <dsp:cNvSpPr/>
      </dsp:nvSpPr>
      <dsp:spPr>
        <a:xfrm>
          <a:off x="0" y="274206"/>
          <a:ext cx="1709610" cy="67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>
              <a:latin typeface="Aller" panose="02000503030000020004"/>
            </a:rPr>
            <a:t>September 2020</a:t>
          </a:r>
          <a:endParaRPr lang="it-IT" sz="2400" b="1" kern="1200" dirty="0">
            <a:latin typeface="Aller" panose="02000503030000020004"/>
          </a:endParaRPr>
        </a:p>
      </dsp:txBody>
      <dsp:txXfrm>
        <a:off x="0" y="274206"/>
        <a:ext cx="1709610" cy="672082"/>
      </dsp:txXfrm>
    </dsp:sp>
    <dsp:sp modelId="{BE4A73B4-4E18-4BF1-BC2B-B3AE7AB056A9}">
      <dsp:nvSpPr>
        <dsp:cNvPr id="0" name=""/>
        <dsp:cNvSpPr/>
      </dsp:nvSpPr>
      <dsp:spPr>
        <a:xfrm>
          <a:off x="2310284" y="3802640"/>
          <a:ext cx="2310284" cy="67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>
              <a:latin typeface="Aller" panose="02000503030000020004"/>
            </a:rPr>
            <a:t>August 2025</a:t>
          </a:r>
          <a:endParaRPr lang="it-IT" sz="2400" b="1" kern="1200" dirty="0">
            <a:latin typeface="Aller" panose="02000503030000020004"/>
          </a:endParaRPr>
        </a:p>
      </dsp:txBody>
      <dsp:txXfrm>
        <a:off x="2310284" y="3802640"/>
        <a:ext cx="2310284" cy="672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F47F1-329F-458A-ACFC-CD677B9417FD}">
      <dsp:nvSpPr>
        <dsp:cNvPr id="0" name=""/>
        <dsp:cNvSpPr/>
      </dsp:nvSpPr>
      <dsp:spPr>
        <a:xfrm rot="5400000">
          <a:off x="4296345" y="-1589437"/>
          <a:ext cx="1104116" cy="4563203"/>
        </a:xfrm>
        <a:prstGeom prst="round2SameRect">
          <a:avLst/>
        </a:prstGeom>
        <a:solidFill>
          <a:srgbClr val="15154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Aller" panose="02000503030000020004"/>
            </a:rPr>
            <a:t>Understanding Barriers and Facilitators</a:t>
          </a:r>
          <a:endParaRPr lang="en-IE" sz="2000" b="1" kern="1200" dirty="0">
            <a:solidFill>
              <a:schemeClr val="bg1"/>
            </a:solidFill>
            <a:latin typeface="Aller" panose="02000503030000020004"/>
          </a:endParaRPr>
        </a:p>
      </dsp:txBody>
      <dsp:txXfrm rot="-5400000">
        <a:off x="2566802" y="194005"/>
        <a:ext cx="4509304" cy="996318"/>
      </dsp:txXfrm>
    </dsp:sp>
    <dsp:sp modelId="{E7C16597-04CD-42BF-89B3-D138DD3C7FCA}">
      <dsp:nvSpPr>
        <dsp:cNvPr id="0" name=""/>
        <dsp:cNvSpPr/>
      </dsp:nvSpPr>
      <dsp:spPr>
        <a:xfrm>
          <a:off x="0" y="2091"/>
          <a:ext cx="2566801" cy="1380145"/>
        </a:xfrm>
        <a:prstGeom prst="roundRect">
          <a:avLst/>
        </a:prstGeom>
        <a:solidFill>
          <a:srgbClr val="1515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Aller" panose="02000503030000020004"/>
            </a:rPr>
            <a:t>WP1</a:t>
          </a:r>
          <a:endParaRPr lang="en-IE" sz="3600" b="1" kern="1200" dirty="0"/>
        </a:p>
      </dsp:txBody>
      <dsp:txXfrm>
        <a:off x="67373" y="69464"/>
        <a:ext cx="2432055" cy="1245399"/>
      </dsp:txXfrm>
    </dsp:sp>
    <dsp:sp modelId="{72B50BBE-E26D-4DEB-B83E-AAED1B6F2F18}">
      <dsp:nvSpPr>
        <dsp:cNvPr id="0" name=""/>
        <dsp:cNvSpPr/>
      </dsp:nvSpPr>
      <dsp:spPr>
        <a:xfrm rot="5400000">
          <a:off x="4275836" y="-247770"/>
          <a:ext cx="1104116" cy="4563203"/>
        </a:xfrm>
        <a:prstGeom prst="round2SameRect">
          <a:avLst/>
        </a:prstGeom>
        <a:solidFill>
          <a:srgbClr val="7040C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Aller" panose="02000503030000020004"/>
            </a:rPr>
            <a:t>Exploring the Intersection between Cultural Rights of People with Disabilities and Cultural Diversity</a:t>
          </a:r>
        </a:p>
      </dsp:txBody>
      <dsp:txXfrm rot="-5400000">
        <a:off x="2546293" y="1535672"/>
        <a:ext cx="4509304" cy="996318"/>
      </dsp:txXfrm>
    </dsp:sp>
    <dsp:sp modelId="{40B6097F-D491-4CBB-8449-B883FC00076D}">
      <dsp:nvSpPr>
        <dsp:cNvPr id="0" name=""/>
        <dsp:cNvSpPr/>
      </dsp:nvSpPr>
      <dsp:spPr>
        <a:xfrm>
          <a:off x="0" y="1451243"/>
          <a:ext cx="2566801" cy="1380145"/>
        </a:xfrm>
        <a:prstGeom prst="roundRect">
          <a:avLst/>
        </a:prstGeom>
        <a:solidFill>
          <a:srgbClr val="704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Aller" panose="02000503030000020004"/>
            </a:rPr>
            <a:t>WP 2</a:t>
          </a:r>
        </a:p>
      </dsp:txBody>
      <dsp:txXfrm>
        <a:off x="67373" y="1518616"/>
        <a:ext cx="2432055" cy="1245399"/>
      </dsp:txXfrm>
    </dsp:sp>
    <dsp:sp modelId="{2F249DBB-7D7E-4C92-83E9-A9C88231DBA5}">
      <dsp:nvSpPr>
        <dsp:cNvPr id="0" name=""/>
        <dsp:cNvSpPr/>
      </dsp:nvSpPr>
      <dsp:spPr>
        <a:xfrm rot="5400000">
          <a:off x="4296345" y="1308867"/>
          <a:ext cx="1104116" cy="4563203"/>
        </a:xfrm>
        <a:prstGeom prst="round2SameRect">
          <a:avLst/>
        </a:prstGeom>
        <a:solidFill>
          <a:srgbClr val="3A3185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baseline="0" dirty="0">
              <a:solidFill>
                <a:schemeClr val="bg1"/>
              </a:solidFill>
              <a:latin typeface="Aller" panose="02000503030000020004"/>
            </a:rPr>
            <a:t> Re-theorizing Cultural Diversity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baseline="0" dirty="0">
            <a:solidFill>
              <a:schemeClr val="bg1"/>
            </a:solidFill>
            <a:latin typeface="Aller" panose="02000503030000020004"/>
          </a:endParaRPr>
        </a:p>
      </dsp:txBody>
      <dsp:txXfrm rot="-5400000">
        <a:off x="2566802" y="3092310"/>
        <a:ext cx="4509304" cy="996318"/>
      </dsp:txXfrm>
    </dsp:sp>
    <dsp:sp modelId="{E65995E9-AE02-4785-865B-31DEB4512DD8}">
      <dsp:nvSpPr>
        <dsp:cNvPr id="0" name=""/>
        <dsp:cNvSpPr/>
      </dsp:nvSpPr>
      <dsp:spPr>
        <a:xfrm>
          <a:off x="0" y="2900396"/>
          <a:ext cx="2566801" cy="1380145"/>
        </a:xfrm>
        <a:prstGeom prst="roundRect">
          <a:avLst/>
        </a:prstGeom>
        <a:solidFill>
          <a:srgbClr val="3A31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baseline="0" dirty="0">
              <a:solidFill>
                <a:schemeClr val="bg1"/>
              </a:solidFill>
              <a:latin typeface="Aller" panose="02000503030000020004"/>
            </a:rPr>
            <a:t>WP 3</a:t>
          </a:r>
        </a:p>
      </dsp:txBody>
      <dsp:txXfrm>
        <a:off x="67373" y="2967769"/>
        <a:ext cx="2432055" cy="124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878E-55A0-46F3-84B0-80118535D63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AE78-8768-49A4-8FAF-C16CDDF17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AE78-8768-49A4-8FAF-C16CDDF17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AE78-8768-49A4-8FAF-C16CDDF17A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0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AE78-8768-49A4-8FAF-C16CDDF17A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6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0214-D40F-412D-988B-7474D408296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86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AE78-8768-49A4-8FAF-C16CDDF17A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AE78-8768-49A4-8FAF-C16CDDF17A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8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AE78-8768-49A4-8FAF-C16CDDF17A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9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2B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A2BD3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A2BD3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fld id="{925DBC79-A73C-4F1D-8F3D-6997784DEDC2}" type="datetimeFigureOut">
              <a:rPr lang="en-IE" smtClean="0"/>
              <a:pPr/>
              <a:t>15/03/2021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9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DBC79-A73C-4F1D-8F3D-6997784DEDC2}" type="datetimeFigureOut">
              <a:rPr lang="en-IE" smtClean="0"/>
              <a:pPr/>
              <a:t>15/03/2021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866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DBC79-A73C-4F1D-8F3D-6997784DEDC2}" type="datetimeFigureOut">
              <a:rPr lang="en-IE" smtClean="0"/>
              <a:pPr/>
              <a:t>15/03/2021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648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5A6EF-A8A6-44D4-8505-4C19E001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C3A631-3D9F-4A90-9A3C-462FD2683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I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C6CCEC-59C6-4BFC-861C-54A57DF5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FEFFA1-0A9E-4182-AAF7-79308DFE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3D1E9D-7EA7-4AD3-B035-1759D69B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065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C7367-0AF2-4315-9BE8-E7A08ADE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6C52F0-9E95-4FD1-9482-3D5454DA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4DF36C-210C-481A-BE53-899C5E77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98F8A4-FA58-442B-8537-A9497C3A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31205-3A99-46BA-8F40-798063F5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17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2F6AF-BA7E-4D97-A7D1-A1042385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6D3E38-19BF-43C4-B993-7913A8E77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90F324-E1AF-4137-A5A7-930E3B88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D9728E-4097-4D70-A22D-20D9361F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6BFD22-2C92-400E-866C-9160185A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074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11C79-5F46-4145-A431-79AD339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334480-2427-4A63-BFFC-677E7461B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4FB233-8024-4352-A9D4-7A3DD5AC4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357655-B687-4A50-8BAD-B7C3BCB8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EE4CED-F6DF-4CC4-BB33-74BE8C1F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5C9F09-84AF-43FE-B465-EA75ECA6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15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94B07-42D6-4E72-B97E-4D960C79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F78BB6-A573-4783-9DFC-A69895BBF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6447F0-01DE-4DA3-8AA8-137D75E1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C08099-4EE7-43A3-B89A-9049DD30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53F918-51F6-4253-AE9E-D1EA18A75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382626-7F03-4630-BB71-D4BCB76E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854F80-AEBE-4682-AEEC-CCE5AF7C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26FB8F-3827-427F-8502-3ADE34A2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7214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D21AE-1343-4A23-81EC-7D18C3C0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6D74A9-1592-46A4-B776-313408C2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E3624-8E8C-428C-82EF-A66D65F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07AFE9-E4A6-4EFD-BFFC-9853165A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753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0F3F01-F86F-495B-9C89-6A465E4B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40FADB-6A2F-40AB-AB00-E59D3141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8E890A-127E-4825-A4A8-9E2D3766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81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6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32DB9-D72D-49BB-9945-D9B151FA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32A5C9-EA60-46AB-B355-AEBC4080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6CDFB5-CBCF-44FF-BD29-8EF490C51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9644FE-B02F-4A81-9998-93BEC63D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3065CE-B4F4-48CC-B641-F61C7A4E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E5A0FD-3BC5-41E2-BC75-3EA8E2AD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210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FDF0E-9E1C-429A-8D30-826316FE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6A509C-38EE-42D0-95DE-4E99D9E0A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7C5E49-7E36-4F2F-AE29-F50D37986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A7CD07-1676-41B4-B20E-7CCD4E5A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E20A47-EB4B-4D5F-83DD-17612E57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2A45A5-91EF-4DD4-8471-C24E2EF3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593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93676-47C1-419C-B218-2973585F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CB0DB4-1CBE-4A3E-B18D-1682BDF65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F68A76-E7D9-4046-88CD-30610006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248DDF-E5E4-44B9-9982-ABB234F1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14233B-B145-47D3-BCF0-D2C463AF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172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711335-00C2-409D-8398-4F3AE442A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53E470-85D7-424B-B3FA-4A5EF4C79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DF5CBC-36CF-4EE6-B655-F3205264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2809B6-DCB8-4478-AD95-B4C1C14C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B1BDEF-B5AB-40F6-A4EC-A248996F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263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7F0111-C5E8-4B10-9BD0-423F7B57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08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8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DBC79-A73C-4F1D-8F3D-6997784DEDC2}" type="datetimeFigureOut">
              <a:rPr lang="en-IE" smtClean="0"/>
              <a:pPr/>
              <a:t>15/03/2021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52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fld id="{925DBC79-A73C-4F1D-8F3D-6997784DEDC2}" type="datetimeFigureOut">
              <a:rPr lang="en-IE" smtClean="0"/>
              <a:pPr/>
              <a:t>15/03/2021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2BD30"/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96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2B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DBC79-A73C-4F1D-8F3D-6997784DEDC2}" type="datetimeFigureOut">
              <a:rPr lang="en-IE" smtClean="0"/>
              <a:pPr/>
              <a:t>15/03/2021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127187-C569-4D90-9EE1-9407381498F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786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1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A89E0F-D45A-4F60-954E-27DD6619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I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2D1C73-8F59-4DC8-B92F-4D786E58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I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DAB928-98EB-4FB0-B0D6-AAC4251FC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2669-DD19-4CD3-866B-3AA1A662AE93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0CD4D8-B650-4E81-837E-6F4E32248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1D6D23-9B5B-43B9-9AF3-2F6A5547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AF9B-657B-4AE7-BD24-901FF63ABC8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086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4562" y="949929"/>
            <a:ext cx="7228096" cy="4171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F5794"/>
                </a:solidFill>
                <a:latin typeface="Aller" panose="02000503030000020004"/>
                <a:cs typeface="Calibri" panose="020F0502020204030204" pitchFamily="34" charset="0"/>
              </a:rPr>
              <a:t>DANCING</a:t>
            </a:r>
            <a:br>
              <a:rPr lang="en-US" b="1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  <a:t>Protecting the</a:t>
            </a:r>
            <a:b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  <a:t>Right to Culture</a:t>
            </a:r>
            <a:b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  <a:t>of Persons with </a:t>
            </a:r>
            <a:r>
              <a:rPr lang="en-US" b="1" dirty="0">
                <a:solidFill>
                  <a:srgbClr val="FF5794"/>
                </a:solidFill>
                <a:latin typeface="Aller" panose="02000503030000020004"/>
                <a:cs typeface="Calibri" panose="020F0502020204030204" pitchFamily="34" charset="0"/>
              </a:rPr>
              <a:t>D</a:t>
            </a:r>
            <a: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  <a:t>isabilities and Enh</a:t>
            </a:r>
            <a:r>
              <a:rPr lang="en-US" b="1" dirty="0">
                <a:solidFill>
                  <a:srgbClr val="FF5794"/>
                </a:solidFill>
                <a:latin typeface="Aller" panose="02000503030000020004"/>
                <a:cs typeface="Calibri" panose="020F0502020204030204" pitchFamily="34" charset="0"/>
              </a:rPr>
              <a:t>ancing</a:t>
            </a:r>
            <a:r>
              <a:rPr lang="en-US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  <a:t> Cultural Diversity in EU Law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000" i="1" dirty="0">
                <a:solidFill>
                  <a:srgbClr val="5380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0D33E-85F1-4206-8517-42EC3E3B12E3}"/>
              </a:ext>
            </a:extLst>
          </p:cNvPr>
          <p:cNvSpPr txBox="1"/>
          <p:nvPr/>
        </p:nvSpPr>
        <p:spPr>
          <a:xfrm>
            <a:off x="544010" y="4629873"/>
            <a:ext cx="5940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Prof. Delia Ferri</a:t>
            </a:r>
          </a:p>
          <a:p>
            <a:r>
              <a:rPr lang="it-IT" sz="2800" dirty="0" err="1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Principal</a:t>
            </a:r>
            <a:r>
              <a:rPr lang="it-IT" sz="2800" dirty="0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 Investigator</a:t>
            </a:r>
            <a:endParaRPr lang="en-GB" sz="2800" dirty="0">
              <a:solidFill>
                <a:srgbClr val="F2EFED"/>
              </a:solidFill>
              <a:latin typeface="Aller" panose="02000503030000020004"/>
              <a:cs typeface="Calibri" panose="020F0502020204030204" pitchFamily="34" charset="0"/>
            </a:endParaRPr>
          </a:p>
        </p:txBody>
      </p:sp>
      <p:pic>
        <p:nvPicPr>
          <p:cNvPr id="4" name="Picture 3" descr="ALL Institute for Assisting Living and Learning">
            <a:extLst>
              <a:ext uri="{FF2B5EF4-FFF2-40B4-BE49-F238E27FC236}">
                <a16:creationId xmlns:a16="http://schemas.microsoft.com/office/drawing/2014/main" id="{E1DF6F56-0767-4B5D-9206-9B180674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42" y="6132248"/>
            <a:ext cx="952633" cy="633501"/>
          </a:xfrm>
          <a:prstGeom prst="rect">
            <a:avLst/>
          </a:prstGeom>
        </p:spPr>
      </p:pic>
      <p:pic>
        <p:nvPicPr>
          <p:cNvPr id="5" name="Picture 4" descr="Maynooth University Logo National University of Ireland">
            <a:extLst>
              <a:ext uri="{FF2B5EF4-FFF2-40B4-BE49-F238E27FC236}">
                <a16:creationId xmlns:a16="http://schemas.microsoft.com/office/drawing/2014/main" id="{3A280F93-061D-49C4-BBC3-981600DF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59" y="6107540"/>
            <a:ext cx="1368822" cy="596870"/>
          </a:xfrm>
          <a:prstGeom prst="rect">
            <a:avLst/>
          </a:prstGeom>
        </p:spPr>
      </p:pic>
      <p:pic>
        <p:nvPicPr>
          <p:cNvPr id="6" name="Picture 5" descr="European Union Logo.  ERC European Research Commission Logo.  Established by the European Commission">
            <a:extLst>
              <a:ext uri="{FF2B5EF4-FFF2-40B4-BE49-F238E27FC236}">
                <a16:creationId xmlns:a16="http://schemas.microsoft.com/office/drawing/2014/main" id="{D5EC8854-3486-43A0-B62C-3FF7BC44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9153" r="6884" b="27333"/>
          <a:stretch/>
        </p:blipFill>
        <p:spPr>
          <a:xfrm>
            <a:off x="8167039" y="6035269"/>
            <a:ext cx="1645738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3910F-206B-4E1E-8BFF-808379A861C9}"/>
              </a:ext>
            </a:extLst>
          </p:cNvPr>
          <p:cNvSpPr txBox="1"/>
          <p:nvPr/>
        </p:nvSpPr>
        <p:spPr>
          <a:xfrm>
            <a:off x="9812777" y="6146108"/>
            <a:ext cx="246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Research Council (ERC) under the European Union's Horizon 2020 Research and Innovation programme (grant agreement No. 864182).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139774-55A1-45E4-AA7E-382714545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1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7534CE-EE1B-4B2E-826E-54477CF43C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3547" y="566466"/>
            <a:ext cx="8402483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E" sz="6000" b="1" dirty="0">
                <a:solidFill>
                  <a:schemeClr val="bg1"/>
                </a:solidFill>
                <a:latin typeface="Aller" panose="02000503030000020004" pitchFamily="2" charset="0"/>
              </a:rPr>
              <a:t>Overall Goals</a:t>
            </a:r>
            <a:endParaRPr lang="en-GB" sz="6000" b="1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pic>
        <p:nvPicPr>
          <p:cNvPr id="5" name="Picture 4" descr="DANCING logomark">
            <a:extLst>
              <a:ext uri="{FF2B5EF4-FFF2-40B4-BE49-F238E27FC236}">
                <a16:creationId xmlns:a16="http://schemas.microsoft.com/office/drawing/2014/main" id="{B7FFCAD0-F6B3-44A0-A454-D5827DA4F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4831" r="78788" b="-1"/>
          <a:stretch/>
        </p:blipFill>
        <p:spPr>
          <a:xfrm>
            <a:off x="0" y="0"/>
            <a:ext cx="2062264" cy="1892029"/>
          </a:xfrm>
          <a:prstGeom prst="rect">
            <a:avLst/>
          </a:prstGeom>
        </p:spPr>
      </p:pic>
      <p:pic>
        <p:nvPicPr>
          <p:cNvPr id="2" name="Picture 1" descr="Dancer Alice Shepard dancing on stage, with head and shoulders on the ground and wheelchair in the air.">
            <a:extLst>
              <a:ext uri="{FF2B5EF4-FFF2-40B4-BE49-F238E27FC236}">
                <a16:creationId xmlns:a16="http://schemas.microsoft.com/office/drawing/2014/main" id="{70862D7D-1ACC-4B7C-BA0A-74007611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8"/>
          <a:stretch/>
        </p:blipFill>
        <p:spPr>
          <a:xfrm>
            <a:off x="5151236" y="2916820"/>
            <a:ext cx="7040764" cy="3941180"/>
          </a:xfrm>
          <a:prstGeom prst="rect">
            <a:avLst/>
          </a:prstGeom>
        </p:spPr>
      </p:pic>
      <p:graphicFrame>
        <p:nvGraphicFramePr>
          <p:cNvPr id="4" name="Diagramma 3" descr="This project has a clear overarching human rights goal. It aims to generate new knowledge to support the implementation of Article 30 of the UN Convention on the Rights of Persons with Disabilities.&#10;DANCING has also a clear European significance. The project will provide a new theorization of cultural diversity, which encompasses disability, as a constitutional principle of the EU.">
            <a:extLst>
              <a:ext uri="{FF2B5EF4-FFF2-40B4-BE49-F238E27FC236}">
                <a16:creationId xmlns:a16="http://schemas.microsoft.com/office/drawing/2014/main" id="{716E4F6A-650C-4A90-98F9-1CF25E58A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019931"/>
              </p:ext>
            </p:extLst>
          </p:nvPr>
        </p:nvGraphicFramePr>
        <p:xfrm>
          <a:off x="405114" y="2071868"/>
          <a:ext cx="5903090" cy="421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890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Two dancers, one with a wheelchair and one without, dancing with a cityscape behin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323" y="2309247"/>
            <a:ext cx="7842677" cy="4548753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FC6FA7FB-FB6C-4F94-B12C-68F6AC5B9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58770">
            <a:off x="3322523" y="910950"/>
            <a:ext cx="5138042" cy="5237215"/>
          </a:xfrm>
          <a:prstGeom prst="rtTriangle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3BF74AF-F864-42E1-ACF5-F1DB97C4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45278">
            <a:off x="3155833" y="1014172"/>
            <a:ext cx="4700618" cy="48296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CB4AFC21-DCBF-473E-B841-A93DA0A12A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500" y="509412"/>
            <a:ext cx="6189333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5794"/>
                </a:solidFill>
                <a:latin typeface="Aller" charset="0"/>
                <a:ea typeface="+mn-ea"/>
                <a:cs typeface="+mn-cs"/>
              </a:rPr>
              <a:t>Timeline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57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Diagramma 1" descr="DANCING commenced in September 2020 and will last for 5 years, until August 2025.  ">
            <a:extLst>
              <a:ext uri="{FF2B5EF4-FFF2-40B4-BE49-F238E27FC236}">
                <a16:creationId xmlns:a16="http://schemas.microsoft.com/office/drawing/2014/main" id="{CA339DAE-0EFA-471A-8240-71A36DEB2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781712"/>
              </p:ext>
            </p:extLst>
          </p:nvPr>
        </p:nvGraphicFramePr>
        <p:xfrm>
          <a:off x="194500" y="1478251"/>
          <a:ext cx="4620568" cy="474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">
            <a:extLst>
              <a:ext uri="{FF2B5EF4-FFF2-40B4-BE49-F238E27FC236}">
                <a16:creationId xmlns:a16="http://schemas.microsoft.com/office/drawing/2014/main" id="{D9A0263F-2AC1-41AE-A708-E932B12D9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524" y="30571"/>
            <a:ext cx="2408427" cy="22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69012A-3846-4BAB-BE09-9673EA6D1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842" y="192458"/>
            <a:ext cx="10095720" cy="12464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srgbClr val="FF5794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The DANCING 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211F20"/>
              </a:solidFill>
              <a:effectLst/>
              <a:uLnTx/>
              <a:uFillTx/>
              <a:latin typeface="Aller" charset="0"/>
              <a:ea typeface="Aller" charset="0"/>
              <a:cs typeface="Aller" charset="0"/>
            </a:endParaRPr>
          </a:p>
        </p:txBody>
      </p:sp>
      <p:graphicFrame>
        <p:nvGraphicFramePr>
          <p:cNvPr id="3" name="Diagram 2" descr="Diagram with three bands:Scoping Research + Review of the Academic Literature.">
            <a:extLst>
              <a:ext uri="{FF2B5EF4-FFF2-40B4-BE49-F238E27FC236}">
                <a16:creationId xmlns:a16="http://schemas.microsoft.com/office/drawing/2014/main" id="{256256C7-2983-46D0-8984-9958BB5FAE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22969"/>
              </p:ext>
            </p:extLst>
          </p:nvPr>
        </p:nvGraphicFramePr>
        <p:xfrm>
          <a:off x="1539433" y="1539433"/>
          <a:ext cx="7130005" cy="428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 descr="DANCING is characterised by 3 research work-packages, and a fourth cross-cutting work package, devoted to raising awareness of the research project among the general public and various stakeholders">
            <a:extLst>
              <a:ext uri="{FF2B5EF4-FFF2-40B4-BE49-F238E27FC236}">
                <a16:creationId xmlns:a16="http://schemas.microsoft.com/office/drawing/2014/main" id="{C21A1687-F956-42B6-B3D9-50DAC8B411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2528" y="1840375"/>
            <a:ext cx="3017105" cy="37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C01549F-A991-466D-A656-379470E754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8788" y="425450"/>
            <a:ext cx="10463212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5794"/>
                </a:solidFill>
                <a:latin typeface="Aller" charset="0"/>
                <a:ea typeface="+mn-ea"/>
                <a:cs typeface="Calibri" panose="020F0502020204030204" pitchFamily="34" charset="0"/>
              </a:rPr>
              <a:t>Methodology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57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917F0-CC79-4DFD-95B8-A92FD8A951E3}"/>
              </a:ext>
            </a:extLst>
          </p:cNvPr>
          <p:cNvSpPr/>
          <p:nvPr/>
        </p:nvSpPr>
        <p:spPr>
          <a:xfrm>
            <a:off x="4051139" y="1539433"/>
            <a:ext cx="762149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3600" b="1" dirty="0">
                <a:solidFill>
                  <a:srgbClr val="211F20"/>
                </a:solidFill>
                <a:latin typeface="Aller" panose="02000503030000020004"/>
                <a:cs typeface="Calibri" panose="020F0502020204030204" pitchFamily="34" charset="0"/>
              </a:rPr>
              <a:t>Legal –Doctrinal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3600" b="1" dirty="0">
                <a:solidFill>
                  <a:srgbClr val="211F20"/>
                </a:solidFill>
                <a:latin typeface="Aller" panose="02000503030000020004"/>
                <a:cs typeface="Calibri" panose="020F0502020204030204" pitchFamily="34" charset="0"/>
              </a:rPr>
              <a:t>Qualitative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3600" b="1" dirty="0">
                <a:solidFill>
                  <a:srgbClr val="211F20"/>
                </a:solidFill>
                <a:latin typeface="Aller" panose="02000503030000020004"/>
                <a:cs typeface="Calibri" panose="020F0502020204030204" pitchFamily="34" charset="0"/>
              </a:rPr>
              <a:t>Arts- based – </a:t>
            </a:r>
            <a:r>
              <a:rPr lang="en-US" sz="3600" b="1" dirty="0">
                <a:latin typeface="Aller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qualitative research that employs the premises, procedures, and principles of the arts (</a:t>
            </a:r>
            <a:r>
              <a:rPr lang="en-US" sz="3600" b="1" i="1" dirty="0">
                <a:latin typeface="Aller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inter alia </a:t>
            </a:r>
            <a:r>
              <a:rPr lang="en-US" sz="3600" b="1" dirty="0">
                <a:latin typeface="Aller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Given, 2008)</a:t>
            </a:r>
          </a:p>
          <a:p>
            <a:pPr marL="1943100" lvl="3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11F20"/>
                </a:solidFill>
                <a:latin typeface="Aller" panose="02000503030000020004"/>
                <a:cs typeface="Times New Roman" panose="02020603050405020304" pitchFamily="18" charset="0"/>
              </a:rPr>
              <a:t>Dance</a:t>
            </a:r>
          </a:p>
          <a:p>
            <a:pPr marL="1943100" lvl="3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11F20"/>
                </a:solidFill>
                <a:latin typeface="Aller" panose="02000503030000020004"/>
                <a:cs typeface="Times New Roman" panose="02020603050405020304" pitchFamily="18" charset="0"/>
              </a:rPr>
              <a:t>Participatory Film-making</a:t>
            </a:r>
            <a:endParaRPr lang="en-IE" sz="2800" b="1" dirty="0">
              <a:solidFill>
                <a:srgbClr val="211F20"/>
              </a:solidFill>
              <a:latin typeface="Aller" panose="02000503030000020004"/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IE" sz="2800" b="1" dirty="0">
              <a:solidFill>
                <a:srgbClr val="211F20"/>
              </a:solidFill>
              <a:latin typeface="Aller" panose="02000503030000020004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IE" sz="2800" dirty="0">
              <a:solidFill>
                <a:srgbClr val="211F20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 descr="Two dancers on a stage reaching up high.">
            <a:extLst>
              <a:ext uri="{FF2B5EF4-FFF2-40B4-BE49-F238E27FC236}">
                <a16:creationId xmlns:a16="http://schemas.microsoft.com/office/drawing/2014/main" id="{636806F6-2BF0-4645-B82C-ADCD6927F1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975"/>
            <a:ext cx="3676701" cy="6920975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735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139774-55A1-45E4-AA7E-382714545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1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7534CE-EE1B-4B2E-826E-54477CF43C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3547" y="566466"/>
            <a:ext cx="8402483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E" sz="6000" b="1" dirty="0">
                <a:solidFill>
                  <a:schemeClr val="bg1"/>
                </a:solidFill>
                <a:latin typeface="Aller" panose="02000503030000020004" pitchFamily="2" charset="0"/>
              </a:rPr>
              <a:t>Why Dance?</a:t>
            </a:r>
            <a:endParaRPr lang="en-GB" sz="6000" b="1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pic>
        <p:nvPicPr>
          <p:cNvPr id="5" name="Picture 4" descr="DANCING logomark">
            <a:extLst>
              <a:ext uri="{FF2B5EF4-FFF2-40B4-BE49-F238E27FC236}">
                <a16:creationId xmlns:a16="http://schemas.microsoft.com/office/drawing/2014/main" id="{B7FFCAD0-F6B3-44A0-A454-D5827DA4F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4831" r="78788" b="-1"/>
          <a:stretch/>
        </p:blipFill>
        <p:spPr>
          <a:xfrm>
            <a:off x="0" y="0"/>
            <a:ext cx="2062264" cy="1892029"/>
          </a:xfrm>
          <a:prstGeom prst="rect">
            <a:avLst/>
          </a:prstGeom>
        </p:spPr>
      </p:pic>
      <p:pic>
        <p:nvPicPr>
          <p:cNvPr id="2" name="Picture 1" descr="Dancer Alice Shepard dancing on stage, with head and shoulders on the ground and wheelchair in the air.">
            <a:extLst>
              <a:ext uri="{FF2B5EF4-FFF2-40B4-BE49-F238E27FC236}">
                <a16:creationId xmlns:a16="http://schemas.microsoft.com/office/drawing/2014/main" id="{70862D7D-1ACC-4B7C-BA0A-74007611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8"/>
          <a:stretch/>
        </p:blipFill>
        <p:spPr>
          <a:xfrm>
            <a:off x="5688552" y="3217592"/>
            <a:ext cx="6503447" cy="364040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3193E7E-16B4-458D-AB17-39EDFE452D9F}"/>
              </a:ext>
            </a:extLst>
          </p:cNvPr>
          <p:cNvSpPr/>
          <p:nvPr/>
        </p:nvSpPr>
        <p:spPr>
          <a:xfrm>
            <a:off x="648183" y="1892029"/>
            <a:ext cx="6319776" cy="4399505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ller" panose="02000503030000020004"/>
              </a:rPr>
              <a:t>Dance </a:t>
            </a:r>
            <a:r>
              <a:rPr lang="en-US" sz="2800" b="1" dirty="0" err="1">
                <a:solidFill>
                  <a:schemeClr val="bg1"/>
                </a:solidFill>
                <a:latin typeface="Aller" panose="02000503030000020004"/>
              </a:rPr>
              <a:t>emphasises</a:t>
            </a:r>
            <a:r>
              <a:rPr lang="en-US" sz="2800" b="1" dirty="0">
                <a:solidFill>
                  <a:schemeClr val="bg1"/>
                </a:solidFill>
                <a:latin typeface="Aller" panose="02000503030000020004"/>
              </a:rPr>
              <a:t> embodiment  and allows people with disabilities to express human diversity.</a:t>
            </a:r>
            <a:endParaRPr lang="en-IE" sz="2800" b="1" dirty="0">
              <a:solidFill>
                <a:schemeClr val="bg1"/>
              </a:solidFill>
              <a:latin typeface="Aller" panose="02000503030000020004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ller" panose="02000503030000020004"/>
              </a:rPr>
              <a:t>It is a form of art traditionally considered niche and allows to reflect on the intersection of different dimensions of cultural diversity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ller" panose="02000503030000020004"/>
              </a:rPr>
              <a:t>It is a powerful tool of non-verbal communication and can reach out to a wide audience</a:t>
            </a:r>
            <a:endParaRPr lang="en-IE" sz="2800" b="1" dirty="0">
              <a:solidFill>
                <a:schemeClr val="bg1"/>
              </a:solidFill>
              <a:latin typeface="Aller" panose="020005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2957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Two dancers, one with a wheelchair and one without, dancing with a cityscape behin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323" y="2309247"/>
            <a:ext cx="7842677" cy="4548753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FC6FA7FB-FB6C-4F94-B12C-68F6AC5B9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58770">
            <a:off x="3322523" y="910950"/>
            <a:ext cx="5138042" cy="5237215"/>
          </a:xfrm>
          <a:prstGeom prst="rtTriangle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3BF74AF-F864-42E1-ACF5-F1DB97C4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45278">
            <a:off x="3155833" y="1014172"/>
            <a:ext cx="4700618" cy="48296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CB4AFC21-DCBF-473E-B841-A93DA0A12A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41402" y="509411"/>
            <a:ext cx="6898485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5794"/>
                </a:solidFill>
                <a:latin typeface="Aller" charset="0"/>
                <a:ea typeface="+mn-ea"/>
                <a:cs typeface="+mn-cs"/>
              </a:rPr>
              <a:t>The first 6 months…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57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9A0263F-2AC1-41AE-A708-E932B12D9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24" y="30571"/>
            <a:ext cx="2408427" cy="227867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07F029-8F82-43A5-B828-14DE242EA77D}"/>
              </a:ext>
            </a:extLst>
          </p:cNvPr>
          <p:cNvSpPr txBox="1"/>
          <p:nvPr/>
        </p:nvSpPr>
        <p:spPr>
          <a:xfrm>
            <a:off x="602151" y="1495219"/>
            <a:ext cx="3813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b="1" dirty="0">
                <a:latin typeface="Aller" panose="02000503030000020004"/>
              </a:rPr>
              <a:t>Research/Data Collection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b="1" dirty="0">
                <a:latin typeface="Aller" panose="02000503030000020004"/>
              </a:rPr>
              <a:t>Policy Contribution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600" dirty="0">
                <a:latin typeface="Aller" panose="02000503030000020004"/>
              </a:rPr>
              <a:t>Participation in 2 Consultation Processes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b="1" dirty="0">
                <a:latin typeface="Aller" panose="02000503030000020004"/>
              </a:rPr>
              <a:t>Academic Contribution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600" dirty="0">
                <a:latin typeface="Aller" panose="02000503030000020004"/>
              </a:rPr>
              <a:t>1 Article submitted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600" dirty="0">
                <a:latin typeface="Aller" panose="02000503030000020004"/>
              </a:rPr>
              <a:t>1 Article in preparation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b="1" dirty="0">
                <a:latin typeface="Aller" panose="02000503030000020004"/>
              </a:rPr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8079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11739" y="1734929"/>
            <a:ext cx="6262185" cy="22159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ler" charset="0"/>
                <a:ea typeface="Aller" charset="0"/>
                <a:cs typeface="Aller" charset="0"/>
              </a:rPr>
              <a:t>Thank you for your attention!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ler" charset="0"/>
              <a:ea typeface="Aller" charset="0"/>
              <a:cs typeface="Alle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0D33E-85F1-4206-8517-42EC3E3B12E3}"/>
              </a:ext>
            </a:extLst>
          </p:cNvPr>
          <p:cNvSpPr txBox="1"/>
          <p:nvPr/>
        </p:nvSpPr>
        <p:spPr>
          <a:xfrm>
            <a:off x="550590" y="3581588"/>
            <a:ext cx="699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e: </a:t>
            </a:r>
            <a:r>
              <a:rPr lang="en-IE" sz="2800" dirty="0">
                <a:solidFill>
                  <a:schemeClr val="bg1"/>
                </a:solidFill>
                <a:latin typeface="Aller" panose="02000503030000020004"/>
                <a:cs typeface="Calibri" panose="020F0502020204030204" pitchFamily="34" charset="0"/>
              </a:rPr>
              <a:t>delia.ferri@mu.ie</a:t>
            </a:r>
          </a:p>
          <a:p>
            <a:r>
              <a:rPr lang="en-IE" sz="2800" dirty="0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t: @DancingERC</a:t>
            </a:r>
          </a:p>
          <a:p>
            <a:r>
              <a:rPr lang="en-IE" sz="2800" dirty="0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https://ercdancing.maynoothuniversity</a:t>
            </a:r>
            <a:r>
              <a:rPr lang="en-IE" sz="2800">
                <a:solidFill>
                  <a:srgbClr val="F2EFED"/>
                </a:solidFill>
                <a:latin typeface="Aller" panose="02000503030000020004"/>
                <a:cs typeface="Calibri" panose="020F0502020204030204" pitchFamily="34" charset="0"/>
              </a:rPr>
              <a:t>.ie</a:t>
            </a:r>
            <a:endParaRPr lang="en-IE" sz="2800" dirty="0">
              <a:solidFill>
                <a:srgbClr val="F2EFED"/>
              </a:solidFill>
              <a:latin typeface="Aller" panose="02000503030000020004"/>
              <a:cs typeface="Calibri" panose="020F0502020204030204" pitchFamily="34" charset="0"/>
            </a:endParaRPr>
          </a:p>
        </p:txBody>
      </p:sp>
      <p:pic>
        <p:nvPicPr>
          <p:cNvPr id="4" name="Picture 3" descr="ALL Institute for Assisting Living and Learning">
            <a:extLst>
              <a:ext uri="{FF2B5EF4-FFF2-40B4-BE49-F238E27FC236}">
                <a16:creationId xmlns:a16="http://schemas.microsoft.com/office/drawing/2014/main" id="{E1DF6F56-0767-4B5D-9206-9B1806741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42" y="6132248"/>
            <a:ext cx="952633" cy="633501"/>
          </a:xfrm>
          <a:prstGeom prst="rect">
            <a:avLst/>
          </a:prstGeom>
        </p:spPr>
      </p:pic>
      <p:pic>
        <p:nvPicPr>
          <p:cNvPr id="5" name="Picture 4" descr="Maynooth University Logo National University of Ireland">
            <a:extLst>
              <a:ext uri="{FF2B5EF4-FFF2-40B4-BE49-F238E27FC236}">
                <a16:creationId xmlns:a16="http://schemas.microsoft.com/office/drawing/2014/main" id="{3A280F93-061D-49C4-BBC3-981600DF5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59" y="6107540"/>
            <a:ext cx="1368822" cy="596870"/>
          </a:xfrm>
          <a:prstGeom prst="rect">
            <a:avLst/>
          </a:prstGeom>
        </p:spPr>
      </p:pic>
      <p:pic>
        <p:nvPicPr>
          <p:cNvPr id="6" name="Picture 5" descr="European Union Logo.  ERC European Research Commission Logo.  Established by the European Commission">
            <a:extLst>
              <a:ext uri="{FF2B5EF4-FFF2-40B4-BE49-F238E27FC236}">
                <a16:creationId xmlns:a16="http://schemas.microsoft.com/office/drawing/2014/main" id="{D5EC8854-3486-43A0-B62C-3FF7BC44A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9153" r="6884" b="27333"/>
          <a:stretch/>
        </p:blipFill>
        <p:spPr>
          <a:xfrm>
            <a:off x="8167039" y="6035269"/>
            <a:ext cx="1645738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3910F-206B-4E1E-8BFF-808379A861C9}"/>
              </a:ext>
            </a:extLst>
          </p:cNvPr>
          <p:cNvSpPr txBox="1"/>
          <p:nvPr/>
        </p:nvSpPr>
        <p:spPr>
          <a:xfrm>
            <a:off x="9812777" y="6146108"/>
            <a:ext cx="246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Research Council (ERC) under the European Union's Horizon 2020 Research and Innovation programme (grant agreement No. 864182).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30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D2231E1224349BEB42D5AB75F8AFA" ma:contentTypeVersion="12" ma:contentTypeDescription="Create a new document." ma:contentTypeScope="" ma:versionID="509088f2d0537d95862436a60c477de9">
  <xsd:schema xmlns:xsd="http://www.w3.org/2001/XMLSchema" xmlns:xs="http://www.w3.org/2001/XMLSchema" xmlns:p="http://schemas.microsoft.com/office/2006/metadata/properties" xmlns:ns2="352e5c34-a945-474f-be28-b8d918ca2f88" xmlns:ns3="48f36453-e2cd-4d64-942e-7a2b6a84fd09" targetNamespace="http://schemas.microsoft.com/office/2006/metadata/properties" ma:root="true" ma:fieldsID="18a4c44f6916b53ad9752f7a79aa0e5a" ns2:_="" ns3:_="">
    <xsd:import namespace="352e5c34-a945-474f-be28-b8d918ca2f88"/>
    <xsd:import namespace="48f36453-e2cd-4d64-942e-7a2b6a84f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e5c34-a945-474f-be28-b8d918ca2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36453-e2cd-4d64-942e-7a2b6a84f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786BE0-BF1F-4A9C-A6C8-B68B5B97A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e5c34-a945-474f-be28-b8d918ca2f88"/>
    <ds:schemaRef ds:uri="48f36453-e2cd-4d64-942e-7a2b6a84f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F9B3D-E10B-4888-8B8F-B124C11D4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5606D-764C-4C45-B2C6-611E8F3CC3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286</Words>
  <Application>Microsoft Office PowerPoint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Aller</vt:lpstr>
      <vt:lpstr>Arial</vt:lpstr>
      <vt:lpstr>Calibri</vt:lpstr>
      <vt:lpstr>Calibri Light</vt:lpstr>
      <vt:lpstr>Wingdings</vt:lpstr>
      <vt:lpstr>Office Theme</vt:lpstr>
      <vt:lpstr>Personalizza struttura</vt:lpstr>
      <vt:lpstr>DANCING Protecting the Right to Culture of Persons with Disabilities and Enhancing Cultural Diversity in EU Law  </vt:lpstr>
      <vt:lpstr>Overall Goals</vt:lpstr>
      <vt:lpstr>Timeline</vt:lpstr>
      <vt:lpstr>The DANCING Project  </vt:lpstr>
      <vt:lpstr>Methodology</vt:lpstr>
      <vt:lpstr>Why Dance?</vt:lpstr>
      <vt:lpstr>The first 6 months…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Molloy</dc:creator>
  <cp:lastModifiedBy>Hilary Hooks</cp:lastModifiedBy>
  <cp:revision>69</cp:revision>
  <dcterms:created xsi:type="dcterms:W3CDTF">2017-06-29T12:27:17Z</dcterms:created>
  <dcterms:modified xsi:type="dcterms:W3CDTF">2021-03-15T09:42:26Z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0x010100BD0D2231E1224349BEB42D5AB75F8AFA</vt:lpwstr>
  </property>
</Properties>
</file>