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6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154C"/>
    <a:srgbClr val="FDEBB9"/>
    <a:srgbClr val="FCDC7F"/>
    <a:srgbClr val="FBD66F"/>
    <a:srgbClr val="8A4E0F"/>
    <a:srgbClr val="D27E19"/>
    <a:srgbClr val="F9D4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485FB3-40C5-437F-AE42-87A05FE2A3F6}" v="226" dt="2022-03-10T12:02:14.6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23" autoAdjust="0"/>
    <p:restoredTop sz="94249" autoAdjust="0"/>
  </p:normalViewPr>
  <p:slideViewPr>
    <p:cSldViewPr snapToGrid="0">
      <p:cViewPr varScale="1">
        <p:scale>
          <a:sx n="68" d="100"/>
          <a:sy n="68" d="100"/>
        </p:scale>
        <p:origin x="4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lary Hooks" userId="dd9bdc0b-c1b1-4eaf-ae54-0bc5a9dafabd" providerId="ADAL" clId="{04485FB3-40C5-437F-AE42-87A05FE2A3F6}"/>
    <pc:docChg chg="modSld">
      <pc:chgData name="Hilary Hooks" userId="dd9bdc0b-c1b1-4eaf-ae54-0bc5a9dafabd" providerId="ADAL" clId="{04485FB3-40C5-437F-AE42-87A05FE2A3F6}" dt="2022-03-10T12:02:41.569" v="870" actId="255"/>
      <pc:docMkLst>
        <pc:docMk/>
      </pc:docMkLst>
      <pc:sldChg chg="addSp modSp mod">
        <pc:chgData name="Hilary Hooks" userId="dd9bdc0b-c1b1-4eaf-ae54-0bc5a9dafabd" providerId="ADAL" clId="{04485FB3-40C5-437F-AE42-87A05FE2A3F6}" dt="2022-03-10T12:02:41.569" v="870" actId="255"/>
        <pc:sldMkLst>
          <pc:docMk/>
          <pc:sldMk cId="3693371182" sldId="256"/>
        </pc:sldMkLst>
        <pc:spChg chg="mod">
          <ac:chgData name="Hilary Hooks" userId="dd9bdc0b-c1b1-4eaf-ae54-0bc5a9dafabd" providerId="ADAL" clId="{04485FB3-40C5-437F-AE42-87A05FE2A3F6}" dt="2022-03-09T09:30:05.304" v="821" actId="114"/>
          <ac:spMkLst>
            <pc:docMk/>
            <pc:sldMk cId="3693371182" sldId="256"/>
            <ac:spMk id="2" creationId="{4450D89B-21CC-4590-9948-2AB0BCEE92EB}"/>
          </ac:spMkLst>
        </pc:spChg>
        <pc:spChg chg="mod ord">
          <ac:chgData name="Hilary Hooks" userId="dd9bdc0b-c1b1-4eaf-ae54-0bc5a9dafabd" providerId="ADAL" clId="{04485FB3-40C5-437F-AE42-87A05FE2A3F6}" dt="2022-03-10T12:01:32.840" v="857" actId="120"/>
          <ac:spMkLst>
            <pc:docMk/>
            <pc:sldMk cId="3693371182" sldId="256"/>
            <ac:spMk id="3" creationId="{FFB10B1C-B2EC-445F-B7E4-D47304D9C016}"/>
          </ac:spMkLst>
        </pc:spChg>
        <pc:spChg chg="mod">
          <ac:chgData name="Hilary Hooks" userId="dd9bdc0b-c1b1-4eaf-ae54-0bc5a9dafabd" providerId="ADAL" clId="{04485FB3-40C5-437F-AE42-87A05FE2A3F6}" dt="2022-03-08T10:30:14.625" v="11" actId="20577"/>
          <ac:spMkLst>
            <pc:docMk/>
            <pc:sldMk cId="3693371182" sldId="256"/>
            <ac:spMk id="7" creationId="{6FAF0473-C666-45FC-925A-E9D99F955E8E}"/>
          </ac:spMkLst>
        </pc:spChg>
        <pc:spChg chg="mod">
          <ac:chgData name="Hilary Hooks" userId="dd9bdc0b-c1b1-4eaf-ae54-0bc5a9dafabd" providerId="ADAL" clId="{04485FB3-40C5-437F-AE42-87A05FE2A3F6}" dt="2022-03-08T10:32:35.132" v="12" actId="962"/>
          <ac:spMkLst>
            <pc:docMk/>
            <pc:sldMk cId="3693371182" sldId="256"/>
            <ac:spMk id="10" creationId="{A2AC0C26-7301-45DB-AD60-9F9398802370}"/>
          </ac:spMkLst>
        </pc:spChg>
        <pc:spChg chg="mod">
          <ac:chgData name="Hilary Hooks" userId="dd9bdc0b-c1b1-4eaf-ae54-0bc5a9dafabd" providerId="ADAL" clId="{04485FB3-40C5-437F-AE42-87A05FE2A3F6}" dt="2022-03-09T09:30:18.156" v="823" actId="114"/>
          <ac:spMkLst>
            <pc:docMk/>
            <pc:sldMk cId="3693371182" sldId="256"/>
            <ac:spMk id="23" creationId="{3032FCBB-897F-4C59-9F52-405E5FF1C00C}"/>
          </ac:spMkLst>
        </pc:spChg>
        <pc:spChg chg="mod ord">
          <ac:chgData name="Hilary Hooks" userId="dd9bdc0b-c1b1-4eaf-ae54-0bc5a9dafabd" providerId="ADAL" clId="{04485FB3-40C5-437F-AE42-87A05FE2A3F6}" dt="2022-03-10T12:02:41.569" v="870" actId="255"/>
          <ac:spMkLst>
            <pc:docMk/>
            <pc:sldMk cId="3693371182" sldId="256"/>
            <ac:spMk id="32" creationId="{E67FAA14-AE4A-495D-9E1F-ED1387DC2A7C}"/>
          </ac:spMkLst>
        </pc:spChg>
        <pc:picChg chg="add mod">
          <ac:chgData name="Hilary Hooks" userId="dd9bdc0b-c1b1-4eaf-ae54-0bc5a9dafabd" providerId="ADAL" clId="{04485FB3-40C5-437F-AE42-87A05FE2A3F6}" dt="2022-03-10T12:02:14.643" v="865" actId="1076"/>
          <ac:picMkLst>
            <pc:docMk/>
            <pc:sldMk cId="3693371182" sldId="256"/>
            <ac:picMk id="4" creationId="{FCE408BF-8839-4C4A-B06B-D3D75510A8C4}"/>
          </ac:picMkLst>
        </pc:picChg>
        <pc:picChg chg="mod">
          <ac:chgData name="Hilary Hooks" userId="dd9bdc0b-c1b1-4eaf-ae54-0bc5a9dafabd" providerId="ADAL" clId="{04485FB3-40C5-437F-AE42-87A05FE2A3F6}" dt="2022-03-10T12:01:42.880" v="858" actId="14100"/>
          <ac:picMkLst>
            <pc:docMk/>
            <pc:sldMk cId="3693371182" sldId="256"/>
            <ac:picMk id="15" creationId="{79497BB6-DA71-4191-94D2-D0502D986C40}"/>
          </ac:picMkLst>
        </pc:picChg>
        <pc:picChg chg="mod">
          <ac:chgData name="Hilary Hooks" userId="dd9bdc0b-c1b1-4eaf-ae54-0bc5a9dafabd" providerId="ADAL" clId="{04485FB3-40C5-437F-AE42-87A05FE2A3F6}" dt="2022-03-10T12:02:24.804" v="866" actId="1076"/>
          <ac:picMkLst>
            <pc:docMk/>
            <pc:sldMk cId="3693371182" sldId="256"/>
            <ac:picMk id="19" creationId="{C8E7251D-33ED-4E67-A4F3-95FE3CB7DDAF}"/>
          </ac:picMkLst>
        </pc:picChg>
        <pc:picChg chg="mod">
          <ac:chgData name="Hilary Hooks" userId="dd9bdc0b-c1b1-4eaf-ae54-0bc5a9dafabd" providerId="ADAL" clId="{04485FB3-40C5-437F-AE42-87A05FE2A3F6}" dt="2022-03-10T12:02:28.124" v="867" actId="1076"/>
          <ac:picMkLst>
            <pc:docMk/>
            <pc:sldMk cId="3693371182" sldId="256"/>
            <ac:picMk id="24" creationId="{F03C5CDD-6429-46E7-B001-4C4FC672BCDE}"/>
          </ac:picMkLst>
        </pc:picChg>
        <pc:picChg chg="mod">
          <ac:chgData name="Hilary Hooks" userId="dd9bdc0b-c1b1-4eaf-ae54-0bc5a9dafabd" providerId="ADAL" clId="{04485FB3-40C5-437F-AE42-87A05FE2A3F6}" dt="2022-03-08T10:36:11.772" v="820" actId="962"/>
          <ac:picMkLst>
            <pc:docMk/>
            <pc:sldMk cId="3693371182" sldId="256"/>
            <ac:picMk id="1026" creationId="{FC599F87-CA18-4B36-A17E-7924C4757CC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Thursday, March 10,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5851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963C-C1DB-4AFD-9DDC-0691666BF49B}" type="datetime2">
              <a:rPr lang="en-US" smtClean="0"/>
              <a:pPr/>
              <a:t>Thursday, March 10, 2022</a:t>
            </a:fld>
            <a:endParaRPr lang="en-US" cap="al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69184029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963C-C1DB-4AFD-9DDC-0691666BF49B}" type="datetime2">
              <a:rPr lang="en-US" smtClean="0"/>
              <a:pPr/>
              <a:t>Thursday, March 10, 2022</a:t>
            </a:fld>
            <a:endParaRPr lang="en-US" cap="al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53331520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963C-C1DB-4AFD-9DDC-0691666BF49B}" type="datetime2">
              <a:rPr lang="en-US" smtClean="0"/>
              <a:pPr/>
              <a:t>Thursday, March 10, 2022</a:t>
            </a:fld>
            <a:endParaRPr lang="en-US" cap="al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345138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963C-C1DB-4AFD-9DDC-0691666BF49B}" type="datetime2">
              <a:rPr lang="en-US" smtClean="0"/>
              <a:pPr/>
              <a:t>Thursday, March 10, 2022</a:t>
            </a:fld>
            <a:endParaRPr lang="en-US" cap="al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402687699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963C-C1DB-4AFD-9DDC-0691666BF49B}" type="datetime2">
              <a:rPr lang="en-US" smtClean="0"/>
              <a:pPr/>
              <a:t>Thursday, March 10, 2022</a:t>
            </a:fld>
            <a:endParaRPr lang="en-US" cap="al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750872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963C-C1DB-4AFD-9DDC-0691666BF49B}" type="datetime2">
              <a:rPr lang="en-US" smtClean="0"/>
              <a:pPr/>
              <a:t>Thursday, March 10, 2022</a:t>
            </a:fld>
            <a:endParaRPr lang="en-US" cap="al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906562485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963C-C1DB-4AFD-9DDC-0691666BF49B}" type="datetime2">
              <a:rPr lang="en-US" smtClean="0"/>
              <a:pPr/>
              <a:t>Thursday, March 10, 2022</a:t>
            </a:fld>
            <a:endParaRPr lang="en-US" cap="al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591251358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963C-C1DB-4AFD-9DDC-0691666BF49B}" type="datetime2">
              <a:rPr lang="en-US" smtClean="0"/>
              <a:pPr/>
              <a:t>Thursday, March 10, 2022</a:t>
            </a:fld>
            <a:endParaRPr lang="en-US" cap="al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770523410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963C-C1DB-4AFD-9DDC-0691666BF49B}" type="datetime2">
              <a:rPr lang="en-US" smtClean="0"/>
              <a:pPr/>
              <a:t>Thursday, March 10, 2022</a:t>
            </a:fld>
            <a:endParaRPr lang="en-US" cap="al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85012998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Thursday, March 10,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351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963C-C1DB-4AFD-9DDC-0691666BF49B}" type="datetime2">
              <a:rPr lang="en-US" smtClean="0"/>
              <a:pPr/>
              <a:t>Thursday, March 10, 2022</a:t>
            </a:fld>
            <a:endParaRPr lang="en-US" cap="al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48240026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963C-C1DB-4AFD-9DDC-0691666BF49B}" type="datetime2">
              <a:rPr lang="en-US" smtClean="0"/>
              <a:pPr/>
              <a:t>Thursday, March 10, 2022</a:t>
            </a:fld>
            <a:endParaRPr lang="en-US" cap="al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1775480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Thursday, March 10, 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475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Thursday, March 10,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47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963C-C1DB-4AFD-9DDC-0691666BF49B}" type="datetime2">
              <a:rPr lang="en-US" smtClean="0"/>
              <a:pPr/>
              <a:t>Thursday, March 10, 2022</a:t>
            </a:fld>
            <a:endParaRPr lang="en-US" cap="al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87926684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Thursday, March 10,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193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E0C963C-C1DB-4AFD-9DDC-0691666BF49B}" type="datetime2">
              <a:rPr lang="en-US" smtClean="0"/>
              <a:pPr/>
              <a:t>Thursday, March 10, 2022</a:t>
            </a:fld>
            <a:endParaRPr lang="en-US" cap="al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217441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07" r:id="rId1"/>
    <p:sldLayoutId id="2147484008" r:id="rId2"/>
    <p:sldLayoutId id="2147484009" r:id="rId3"/>
    <p:sldLayoutId id="2147484010" r:id="rId4"/>
    <p:sldLayoutId id="2147484011" r:id="rId5"/>
    <p:sldLayoutId id="2147484012" r:id="rId6"/>
    <p:sldLayoutId id="2147484013" r:id="rId7"/>
    <p:sldLayoutId id="2147484014" r:id="rId8"/>
    <p:sldLayoutId id="2147484015" r:id="rId9"/>
    <p:sldLayoutId id="2147484016" r:id="rId10"/>
    <p:sldLayoutId id="2147484017" r:id="rId11"/>
    <p:sldLayoutId id="2147484018" r:id="rId12"/>
    <p:sldLayoutId id="2147484019" r:id="rId13"/>
    <p:sldLayoutId id="2147484020" r:id="rId14"/>
    <p:sldLayoutId id="2147484021" r:id="rId15"/>
    <p:sldLayoutId id="2147484022" r:id="rId16"/>
    <p:sldLayoutId id="2147484023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ventbrite.com/e/in-conversation-withdr-rosaleen-mcdonagh-tickets-291165352407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DEBB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2AC0C26-7301-45DB-AD60-9F9398802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320000"/>
            <a:ext cx="12192000" cy="20116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B10B1C-B2EC-445F-B7E4-D47304D9C0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829" y="521023"/>
            <a:ext cx="3589629" cy="1151098"/>
          </a:xfrm>
        </p:spPr>
        <p:txBody>
          <a:bodyPr>
            <a:noAutofit/>
          </a:bodyPr>
          <a:lstStyle/>
          <a:p>
            <a:r>
              <a:rPr lang="en-GB" sz="1400" dirty="0">
                <a:solidFill>
                  <a:srgbClr val="15154C"/>
                </a:solidFill>
                <a:latin typeface="Calibri" panose="020F0502020204030204" pitchFamily="34" charset="0"/>
              </a:rPr>
              <a:t>The MU Sexualities and Genders Network and ERC Dancing Project are delighted to present, as part of Social Justice Week:</a:t>
            </a:r>
            <a:br>
              <a:rPr lang="en-GB" sz="1400" dirty="0">
                <a:solidFill>
                  <a:srgbClr val="15154C"/>
                </a:solidFill>
                <a:latin typeface="Calibri" panose="020F0502020204030204" pitchFamily="34" charset="0"/>
              </a:rPr>
            </a:br>
            <a:endParaRPr lang="en-GB" sz="1400" dirty="0">
              <a:solidFill>
                <a:srgbClr val="15154C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50D89B-21CC-4590-9948-2AB0BCEE92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1498761"/>
            <a:ext cx="7234298" cy="1832920"/>
          </a:xfrm>
        </p:spPr>
        <p:txBody>
          <a:bodyPr anchor="t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GB" sz="4400" b="1" dirty="0">
                <a:solidFill>
                  <a:schemeClr val="bg1"/>
                </a:solidFill>
                <a:latin typeface="Aller" panose="02000503030000020004" pitchFamily="2" charset="0"/>
              </a:rPr>
              <a:t>A conversation with </a:t>
            </a:r>
            <a:br>
              <a:rPr lang="en-GB" sz="4400" b="1" dirty="0">
                <a:solidFill>
                  <a:schemeClr val="bg1"/>
                </a:solidFill>
                <a:effectLst/>
                <a:latin typeface="Corbel" panose="020B0503020204020204" pitchFamily="34" charset="0"/>
                <a:ea typeface="Calibri" panose="020F0502020204030204" pitchFamily="34" charset="0"/>
              </a:rPr>
            </a:br>
            <a:r>
              <a:rPr lang="en-GB" sz="4400" b="1" dirty="0">
                <a:solidFill>
                  <a:schemeClr val="bg1"/>
                </a:solidFill>
                <a:effectLst/>
                <a:latin typeface="Aller" panose="02000503030000020004" pitchFamily="2" charset="0"/>
                <a:ea typeface="Calibri" panose="020F0502020204030204" pitchFamily="34" charset="0"/>
              </a:rPr>
              <a:t>Dr </a:t>
            </a:r>
            <a:r>
              <a:rPr lang="en-GB" sz="4400" b="1" dirty="0" err="1">
                <a:solidFill>
                  <a:schemeClr val="bg1"/>
                </a:solidFill>
                <a:effectLst/>
                <a:latin typeface="Aller" panose="02000503030000020004" pitchFamily="2" charset="0"/>
                <a:ea typeface="Calibri" panose="020F0502020204030204" pitchFamily="34" charset="0"/>
              </a:rPr>
              <a:t>Rosaleen</a:t>
            </a:r>
            <a:r>
              <a:rPr lang="en-GB" sz="4400" b="1" dirty="0">
                <a:solidFill>
                  <a:schemeClr val="bg1"/>
                </a:solidFill>
                <a:effectLst/>
                <a:latin typeface="Aller" panose="02000503030000020004" pitchFamily="2" charset="0"/>
                <a:ea typeface="Calibri" panose="020F0502020204030204" pitchFamily="34" charset="0"/>
              </a:rPr>
              <a:t> McDonagh </a:t>
            </a:r>
            <a:br>
              <a:rPr lang="en-GB" sz="4000" b="1" dirty="0">
                <a:solidFill>
                  <a:schemeClr val="bg1"/>
                </a:solidFill>
                <a:effectLst/>
                <a:latin typeface="Aller" panose="02000503030000020004" pitchFamily="2" charset="0"/>
                <a:ea typeface="Calibri" panose="020F0502020204030204" pitchFamily="34" charset="0"/>
              </a:rPr>
            </a:br>
            <a:r>
              <a:rPr lang="en-GB" sz="2800" b="1" dirty="0">
                <a:solidFill>
                  <a:schemeClr val="bg1"/>
                </a:solidFill>
                <a:latin typeface="Corbel" panose="020B0503020204020204" pitchFamily="34" charset="0"/>
                <a:ea typeface="+mn-ea"/>
              </a:rPr>
              <a:t>author of </a:t>
            </a:r>
            <a:r>
              <a:rPr lang="en-GB" sz="2800" b="1" i="1" dirty="0">
                <a:solidFill>
                  <a:schemeClr val="bg1"/>
                </a:solidFill>
                <a:latin typeface="Corbel" panose="020B0503020204020204" pitchFamily="34" charset="0"/>
                <a:ea typeface="+mn-ea"/>
              </a:rPr>
              <a:t>Unsettled</a:t>
            </a:r>
            <a:r>
              <a:rPr lang="en-GB" sz="2800" b="1" dirty="0">
                <a:solidFill>
                  <a:schemeClr val="bg1"/>
                </a:solidFill>
                <a:latin typeface="Corbel" panose="020B0503020204020204" pitchFamily="34" charset="0"/>
                <a:ea typeface="+mn-ea"/>
              </a:rPr>
              <a:t> </a:t>
            </a:r>
            <a:r>
              <a:rPr lang="en-GB" sz="1800" b="1" dirty="0">
                <a:solidFill>
                  <a:schemeClr val="bg1"/>
                </a:solidFill>
                <a:latin typeface="Corbel" panose="020B0503020204020204" pitchFamily="34" charset="0"/>
                <a:ea typeface="+mn-ea"/>
              </a:rPr>
              <a:t>(Skein Press 2021)</a:t>
            </a:r>
          </a:p>
        </p:txBody>
      </p:sp>
      <p:pic>
        <p:nvPicPr>
          <p:cNvPr id="1026" name="Picture 2" descr="Rosaleen McDonagh is smiling at the camera.  She is wearing a yellow-gold shirt and is sitting in a wheelchair ">
            <a:extLst>
              <a:ext uri="{FF2B5EF4-FFF2-40B4-BE49-F238E27FC236}">
                <a16:creationId xmlns:a16="http://schemas.microsoft.com/office/drawing/2014/main" id="{FC599F87-CA18-4B36-A17E-7924C4757C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34299" y="455893"/>
            <a:ext cx="4167193" cy="4167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FAF0473-C666-45FC-925A-E9D99F955E8E}"/>
              </a:ext>
            </a:extLst>
          </p:cNvPr>
          <p:cNvSpPr txBox="1"/>
          <p:nvPr/>
        </p:nvSpPr>
        <p:spPr>
          <a:xfrm>
            <a:off x="197558" y="3346338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800" dirty="0">
                <a:solidFill>
                  <a:schemeClr val="bg1"/>
                </a:solidFill>
                <a:effectLst/>
                <a:latin typeface="Corbel" panose="020B0503020204020204" pitchFamily="34" charset="0"/>
                <a:ea typeface="Calibri" panose="020F0502020204030204" pitchFamily="34" charset="0"/>
              </a:rPr>
              <a:t>  </a:t>
            </a:r>
            <a:r>
              <a:rPr lang="en-GB" sz="2800" b="1" dirty="0">
                <a:solidFill>
                  <a:schemeClr val="bg1"/>
                </a:solidFill>
                <a:latin typeface="Corbel" panose="020B0503020204020204" pitchFamily="34" charset="0"/>
                <a:cs typeface="+mj-cs"/>
              </a:rPr>
              <a:t>Tuesday 22</a:t>
            </a:r>
            <a:r>
              <a:rPr lang="en-GB" sz="2800" b="1" baseline="30000" dirty="0">
                <a:solidFill>
                  <a:schemeClr val="bg1"/>
                </a:solidFill>
                <a:latin typeface="Corbel" panose="020B0503020204020204" pitchFamily="34" charset="0"/>
                <a:cs typeface="+mj-cs"/>
              </a:rPr>
              <a:t>nd</a:t>
            </a:r>
            <a:r>
              <a:rPr lang="en-GB" sz="2800" b="1" dirty="0">
                <a:solidFill>
                  <a:schemeClr val="bg1"/>
                </a:solidFill>
                <a:latin typeface="Corbel" panose="020B0503020204020204" pitchFamily="34" charset="0"/>
                <a:cs typeface="+mj-cs"/>
              </a:rPr>
              <a:t> March, 7 p.m. on Zoom 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80E4C61-7722-4D73-BD1A-5079C1133DF5}"/>
              </a:ext>
            </a:extLst>
          </p:cNvPr>
          <p:cNvSpPr txBox="1"/>
          <p:nvPr/>
        </p:nvSpPr>
        <p:spPr>
          <a:xfrm>
            <a:off x="330829" y="4091827"/>
            <a:ext cx="4288733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>
                <a:solidFill>
                  <a:srgbClr val="15154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event is free but please register on </a:t>
            </a:r>
            <a:r>
              <a:rPr lang="en-GB" sz="1400" dirty="0">
                <a:solidFill>
                  <a:srgbClr val="15154C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Eventbrite</a:t>
            </a:r>
            <a:r>
              <a:rPr lang="en-GB"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400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at:</a:t>
            </a:r>
            <a:br>
              <a:rPr lang="en-GB" sz="1400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1400" dirty="0">
                <a:solidFill>
                  <a:srgbClr val="15154C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https://www.eventbrite.com/e/in-conversation-withdr-rosaleen-mcdonagh-tickets-291165352407</a:t>
            </a:r>
            <a:r>
              <a:rPr lang="en-GB" sz="1400" dirty="0">
                <a:solidFill>
                  <a:srgbClr val="15154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032FCBB-897F-4C59-9F52-405E5FF1C00C}"/>
              </a:ext>
            </a:extLst>
          </p:cNvPr>
          <p:cNvSpPr txBox="1"/>
          <p:nvPr/>
        </p:nvSpPr>
        <p:spPr>
          <a:xfrm>
            <a:off x="5880399" y="4671279"/>
            <a:ext cx="5980772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</a:pPr>
            <a:r>
              <a:rPr lang="en-GB" sz="1400" dirty="0">
                <a:solidFill>
                  <a:srgbClr val="15154C"/>
                </a:solidFill>
                <a:latin typeface="Calibri" panose="020F0502020204030204" pitchFamily="34" charset="0"/>
              </a:rPr>
              <a:t>Dr McDonagh's widely acclaimed and ground-breaking book </a:t>
            </a:r>
            <a:r>
              <a:rPr lang="en-GB" sz="1400" i="1" dirty="0">
                <a:solidFill>
                  <a:srgbClr val="15154C"/>
                </a:solidFill>
                <a:latin typeface="Calibri" panose="020F0502020204030204" pitchFamily="34" charset="0"/>
              </a:rPr>
              <a:t>Unsettled</a:t>
            </a:r>
            <a:r>
              <a:rPr lang="en-GB" sz="1400" dirty="0">
                <a:solidFill>
                  <a:srgbClr val="15154C"/>
                </a:solidFill>
                <a:latin typeface="Calibri" panose="020F0502020204030204" pitchFamily="34" charset="0"/>
              </a:rPr>
              <a:t> offers a raw and uncompromising exploration of life from the perspective of a Traveller woman with a disability, exposing racism, ableism, and abuse while celebrating family and community. Author Anne Enright has described </a:t>
            </a:r>
            <a:r>
              <a:rPr lang="en-GB" sz="1400" i="1" dirty="0">
                <a:solidFill>
                  <a:srgbClr val="15154C"/>
                </a:solidFill>
                <a:latin typeface="Calibri" panose="020F0502020204030204" pitchFamily="34" charset="0"/>
              </a:rPr>
              <a:t>Unsettled</a:t>
            </a:r>
            <a:r>
              <a:rPr lang="en-GB" sz="1400" dirty="0">
                <a:solidFill>
                  <a:srgbClr val="15154C"/>
                </a:solidFill>
                <a:latin typeface="Calibri" panose="020F0502020204030204" pitchFamily="34" charset="0"/>
              </a:rPr>
              <a:t> as a book that "beats back the darkness, that "brings us all further on" and its author as "proud, smart and ingenious". Alongside being a board member of the Irish Human Rights and Equality Commission and of </a:t>
            </a:r>
            <a:r>
              <a:rPr lang="en-GB" sz="1400" dirty="0" err="1">
                <a:solidFill>
                  <a:srgbClr val="15154C"/>
                </a:solidFill>
                <a:latin typeface="Calibri" panose="020F0502020204030204" pitchFamily="34" charset="0"/>
              </a:rPr>
              <a:t>Pavee</a:t>
            </a:r>
            <a:r>
              <a:rPr lang="en-GB" sz="1400" dirty="0">
                <a:solidFill>
                  <a:srgbClr val="15154C"/>
                </a:solidFill>
                <a:latin typeface="Calibri" panose="020F0502020204030204" pitchFamily="34" charset="0"/>
              </a:rPr>
              <a:t> Point Traveller &amp; Roma Centre, Dr McDonagh is an activist, playwright, author. We are delighted to share an evening conversation with her about her exceptional new book.</a:t>
            </a:r>
          </a:p>
        </p:txBody>
      </p:sp>
      <p:pic>
        <p:nvPicPr>
          <p:cNvPr id="15" name="Picture 14" descr="DANCING Project logo - 2 intersecting lines">
            <a:extLst>
              <a:ext uri="{FF2B5EF4-FFF2-40B4-BE49-F238E27FC236}">
                <a16:creationId xmlns:a16="http://schemas.microsoft.com/office/drawing/2014/main" id="{79497BB6-DA71-4191-94D2-D0502D986C4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97" y="5649479"/>
            <a:ext cx="852547" cy="852547"/>
          </a:xfrm>
          <a:prstGeom prst="rect">
            <a:avLst/>
          </a:prstGeom>
        </p:spPr>
      </p:pic>
      <p:pic>
        <p:nvPicPr>
          <p:cNvPr id="19" name="Picture 18" descr="Maynooth University National University of Ireland Logo">
            <a:extLst>
              <a:ext uri="{FF2B5EF4-FFF2-40B4-BE49-F238E27FC236}">
                <a16:creationId xmlns:a16="http://schemas.microsoft.com/office/drawing/2014/main" id="{C8E7251D-33ED-4E67-A4F3-95FE3CB7DDA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6348" y="5774250"/>
            <a:ext cx="1328000" cy="597600"/>
          </a:xfrm>
          <a:prstGeom prst="rect">
            <a:avLst/>
          </a:prstGeom>
        </p:spPr>
      </p:pic>
      <p:pic>
        <p:nvPicPr>
          <p:cNvPr id="24" name="Picture 23" descr="ERC Logo - European Research Council established by the European Union.  European Union Flag">
            <a:extLst>
              <a:ext uri="{FF2B5EF4-FFF2-40B4-BE49-F238E27FC236}">
                <a16:creationId xmlns:a16="http://schemas.microsoft.com/office/drawing/2014/main" id="{F03C5CDD-6429-46E7-B001-4C4FC672BCDE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684" b="23014"/>
          <a:stretch/>
        </p:blipFill>
        <p:spPr>
          <a:xfrm>
            <a:off x="3938347" y="5774250"/>
            <a:ext cx="1554953" cy="597383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E67FAA14-AE4A-495D-9E1F-ED1387DC2A7C}"/>
              </a:ext>
            </a:extLst>
          </p:cNvPr>
          <p:cNvSpPr txBox="1"/>
          <p:nvPr/>
        </p:nvSpPr>
        <p:spPr>
          <a:xfrm>
            <a:off x="74996" y="6435642"/>
            <a:ext cx="541830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0" i="0" u="none" strike="noStrike" dirty="0">
                <a:solidFill>
                  <a:srgbClr val="15154C"/>
                </a:solidFill>
                <a:effectLst/>
                <a:latin typeface="Calibri" panose="020F0502020204030204" pitchFamily="34" charset="0"/>
              </a:rPr>
              <a:t>The DANCING project has received funding from the European Research Council (ERC) under the European Union's Horizon 2020 Research and Innovation programme (grant agreement No. 864182).</a:t>
            </a:r>
            <a:r>
              <a:rPr lang="en-US" sz="1000" b="0" i="0" dirty="0">
                <a:solidFill>
                  <a:srgbClr val="15154C"/>
                </a:solidFill>
                <a:effectLst/>
                <a:latin typeface="Calibri" panose="020F0502020204030204" pitchFamily="34" charset="0"/>
              </a:rPr>
              <a:t>​</a:t>
            </a:r>
            <a:endParaRPr lang="en-GB" sz="1000" dirty="0">
              <a:solidFill>
                <a:srgbClr val="15154C"/>
              </a:solidFill>
            </a:endParaRPr>
          </a:p>
        </p:txBody>
      </p:sp>
      <p:pic>
        <p:nvPicPr>
          <p:cNvPr id="4" name="Picture 2" descr="Social Justice Week 2020 - “Home: Belonging and Exclusion in a World of  Changing Climates”. | Maynooth University">
            <a:extLst>
              <a:ext uri="{FF2B5EF4-FFF2-40B4-BE49-F238E27FC236}">
                <a16:creationId xmlns:a16="http://schemas.microsoft.com/office/drawing/2014/main" id="{FCE408BF-8839-4C4A-B06B-D3D75510A8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154" y="5774250"/>
            <a:ext cx="1475195" cy="59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3371182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174</TotalTime>
  <Words>229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Aller</vt:lpstr>
      <vt:lpstr>Calibri</vt:lpstr>
      <vt:lpstr>Century Gothic</vt:lpstr>
      <vt:lpstr>Corbel</vt:lpstr>
      <vt:lpstr>Wingdings 3</vt:lpstr>
      <vt:lpstr>Slice</vt:lpstr>
      <vt:lpstr>A conversation with  Dr Rosaleen McDonagh  author of Unsettled (Skein Press 2021)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conversation with  Dr Rosaleen McDonagh  author of Unsettled (Skein Press 2021)</dc:title>
  <dc:creator>Hilary Hooks</dc:creator>
  <cp:lastModifiedBy>Hilary Hooks</cp:lastModifiedBy>
  <cp:revision>1</cp:revision>
  <dcterms:created xsi:type="dcterms:W3CDTF">2022-03-08T09:48:49Z</dcterms:created>
  <dcterms:modified xsi:type="dcterms:W3CDTF">2022-03-10T12:02:43Z</dcterms:modified>
</cp:coreProperties>
</file>