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4C"/>
    <a:srgbClr val="FFFFFF"/>
    <a:srgbClr val="FF5794"/>
    <a:srgbClr val="070709"/>
    <a:srgbClr val="30BDEA"/>
    <a:srgbClr val="22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Krolla" userId="81370653-37a0-4af3-b2c1-4d82050986b6" providerId="ADAL" clId="{A1F9C305-1C81-4E4E-BCE6-5EDD00AC5C35}"/>
    <pc:docChg chg="custSel modSld">
      <pc:chgData name="Eva Krolla" userId="81370653-37a0-4af3-b2c1-4d82050986b6" providerId="ADAL" clId="{A1F9C305-1C81-4E4E-BCE6-5EDD00AC5C35}" dt="2023-08-18T10:20:49.057" v="21" actId="313"/>
      <pc:docMkLst>
        <pc:docMk/>
      </pc:docMkLst>
      <pc:sldChg chg="modSp mod">
        <pc:chgData name="Eva Krolla" userId="81370653-37a0-4af3-b2c1-4d82050986b6" providerId="ADAL" clId="{A1F9C305-1C81-4E4E-BCE6-5EDD00AC5C35}" dt="2023-08-18T10:20:49.057" v="21" actId="313"/>
        <pc:sldMkLst>
          <pc:docMk/>
          <pc:sldMk cId="2919650220" sldId="256"/>
        </pc:sldMkLst>
        <pc:spChg chg="mod">
          <ac:chgData name="Eva Krolla" userId="81370653-37a0-4af3-b2c1-4d82050986b6" providerId="ADAL" clId="{A1F9C305-1C81-4E4E-BCE6-5EDD00AC5C35}" dt="2023-08-18T10:20:49.057" v="21" actId="313"/>
          <ac:spMkLst>
            <pc:docMk/>
            <pc:sldMk cId="2919650220" sldId="256"/>
            <ac:spMk id="57" creationId="{3A3FD7AB-215D-642A-D753-52236A0FA49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000D1A-ED6B-4153-A3EA-80C8FC29C623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F2661-0FF1-40FF-B5DC-D3C6A91AC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12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0F2661-0FF1-40FF-B5DC-D3C6A91ACA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547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84E53-EED1-BFF5-EEA4-AE4182A28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480647-8C1E-413D-2C44-EB86907953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53232-26AE-E8DF-56CE-CB471654C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2CFD7-1270-44C3-325F-EC2331851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8333-25AC-4EFE-C047-4261BFA57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8319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45231-EA10-3205-428E-B683707A8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C13335-0DD8-9F27-DEBF-24FC80A1C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F13D0-B06B-1550-83E0-D0E05D3BC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7237A-697A-A4E0-9FCD-A186596F9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AC954-7FE0-B094-D29E-F842378E5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9262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005B1A-BEB3-041F-FC68-6C12201830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54BFCF-D287-8147-C80A-62A455E1D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537CC-003D-07CB-5527-DDD92E7EE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AB1FD-CBDD-F492-9F6F-BC49393DB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43B8A-D498-9DA1-A51F-151E26769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778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C5A75-A1DD-329E-8D4C-E9E57B08A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7C635E-13E0-4A92-857C-C63C7BA09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3E063-3BEB-5B78-833C-3CA27BB0E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DC3E5-7E77-1ECE-1B0F-47D750A03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6545A-71E0-2E1A-8FE8-8F1090009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478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8A697-8D57-E688-EBAC-DD71AAA6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AFCC4-3FED-29E8-DA16-C8311ADDA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F56F1-09C4-6469-5C99-AA7A20A5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2C6CC-D197-4581-EEE4-76AEC2622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06C20-1E8B-05C7-D185-8572F05F2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8175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4819-59FC-F15C-53A6-40A32333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9D0F8-232C-73BA-A34D-28E7E5ADD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D70CBD-9AF3-E56F-C0CF-410311FBBE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F89EA-C268-1BE5-52DB-6D2DFEEAF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B8F3A-65B1-7B28-13A4-44C3B3DA9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6153BC-C5FF-0368-6624-AECB441A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6509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C1306-599A-A790-EB13-73D8FF551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88A5C-74C4-FCE5-57CE-BF21FB3574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EE933-84BB-97C2-6CBB-A79B0A1C9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D76EF2-5E1C-AB9E-7BC2-89F552410C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31E10-0CA3-E5A5-19F6-5D8461D0B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4D8773-550A-7809-6C1A-EFF3817F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9FBCD7-5798-2B24-600A-B4CBCAFE7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6C1F59-533A-AEEF-F932-F95FDED4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374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589A5-063E-7F27-29A3-5B5DF466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39BFB-FCAA-3277-79C9-70E83644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AC40F2-C2B1-E579-CA02-6498DE0D5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C2EE5F-42FA-2496-2746-6F4AF7DD6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0759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1BC66-19A6-8968-A8DE-7A4D49B11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4DE640-B92E-20FE-821B-D85D59D0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EF145-C5B3-5D12-B0B8-BD5A785C9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41368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D8B9A-BFEC-90F7-68EE-EB846AEEA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5335B-2D34-B9AC-FEF9-67A72537C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DE59CD-5385-548A-AC9C-A59857CBC9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0BBB3-ADB6-EB1B-E18A-5EDEE72F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9558E-1964-797B-9040-26685D8F3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F040AD-CD98-F6E0-9883-6ACF3845E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6083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9CFB-6282-5450-D6F4-B7F158B45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D4CCA6-7C21-2001-3219-1CC412C9F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F3F38-D362-708E-35D2-75D3833DB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D72CA7-5E58-1171-49D4-CDDC7C3D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2AD0CC-E81A-6F7B-805C-EF6E400A6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13E88B-60EC-FDD9-19BE-3BAED0571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64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A9DE4-E8BE-2FED-22D3-00DC4862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A9C210-BFD6-E5AE-34CB-638C17E59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6E928-EF86-7E69-7B8E-C3F15D2559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D4F4B-5E32-4875-AA9C-B8946C0CC83A}" type="datetimeFigureOut">
              <a:rPr lang="en-IE" smtClean="0"/>
              <a:t>18/08/2023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F46F4-641C-FEE0-06EF-01F206FEA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E3BEF-4205-F832-9549-D3E61B2FC1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EB9A3-490C-4955-AA40-4E748832148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281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28FD59-8398-128F-0D51-B9E1096031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4416" y="43264"/>
            <a:ext cx="12163168" cy="6795884"/>
          </a:xfrm>
          <a:prstGeom prst="rect">
            <a:avLst/>
          </a:prstGeom>
          <a:solidFill>
            <a:srgbClr val="070709"/>
          </a:solidFill>
          <a:ln w="76200">
            <a:solidFill>
              <a:srgbClr val="30BDE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A647B53-A901-ACB7-E3C3-AC70E0C54CE4}"/>
              </a:ext>
            </a:extLst>
          </p:cNvPr>
          <p:cNvSpPr txBox="1"/>
          <p:nvPr/>
        </p:nvSpPr>
        <p:spPr>
          <a:xfrm>
            <a:off x="216826" y="307011"/>
            <a:ext cx="609600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E" sz="4000" b="0" i="0" dirty="0">
                <a:solidFill>
                  <a:schemeClr val="bg1"/>
                </a:solidFill>
                <a:effectLst/>
                <a:latin typeface="Aller" panose="02000503030000020004" pitchFamily="2" charset="0"/>
              </a:rPr>
              <a:t>DANCING Mid-Term </a:t>
            </a:r>
            <a:r>
              <a:rPr lang="en-IE" sz="5400" b="0" i="0" dirty="0">
                <a:solidFill>
                  <a:schemeClr val="bg1"/>
                </a:solidFill>
                <a:effectLst/>
                <a:latin typeface="Aller" panose="02000503030000020004" pitchFamily="2" charset="0"/>
              </a:rPr>
              <a:t>Academic</a:t>
            </a:r>
          </a:p>
          <a:p>
            <a:pPr algn="l"/>
            <a:r>
              <a:rPr lang="en-IE" sz="5400" b="0" i="0" dirty="0">
                <a:solidFill>
                  <a:schemeClr val="bg1"/>
                </a:solidFill>
                <a:effectLst/>
                <a:latin typeface="Aller" panose="02000503030000020004" pitchFamily="2" charset="0"/>
              </a:rPr>
              <a:t>Conference</a:t>
            </a:r>
            <a:endParaRPr lang="en-IE" sz="5400" dirty="0"/>
          </a:p>
        </p:txBody>
      </p:sp>
      <p:pic>
        <p:nvPicPr>
          <p:cNvPr id="16" name="Picture 15" descr="Julie Crothers dancing on a stage, her arm arching into the sky.">
            <a:extLst>
              <a:ext uri="{FF2B5EF4-FFF2-40B4-BE49-F238E27FC236}">
                <a16:creationId xmlns:a16="http://schemas.microsoft.com/office/drawing/2014/main" id="{D6957D29-A29B-4A8E-3B1D-D8A1048C415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94" t="1986" r="26956" b="2578"/>
          <a:stretch/>
        </p:blipFill>
        <p:spPr>
          <a:xfrm>
            <a:off x="5220109" y="2269460"/>
            <a:ext cx="6940854" cy="452038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rgbClr val="FF5794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1291123D-E39B-19D6-E63A-A15308CC0C4C}"/>
              </a:ext>
            </a:extLst>
          </p:cNvPr>
          <p:cNvSpPr txBox="1"/>
          <p:nvPr/>
        </p:nvSpPr>
        <p:spPr>
          <a:xfrm>
            <a:off x="264364" y="2662492"/>
            <a:ext cx="421983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Hosted by Professor Delia Ferri</a:t>
            </a:r>
            <a:endParaRPr lang="en-IE">
              <a:solidFill>
                <a:schemeClr val="bg1"/>
              </a:solidFill>
            </a:endParaRPr>
          </a:p>
        </p:txBody>
      </p:sp>
      <p:pic>
        <p:nvPicPr>
          <p:cNvPr id="21" name="Picture 20" descr="DANCING Logo">
            <a:extLst>
              <a:ext uri="{FF2B5EF4-FFF2-40B4-BE49-F238E27FC236}">
                <a16:creationId xmlns:a16="http://schemas.microsoft.com/office/drawing/2014/main" id="{D45BCF14-4DE4-1A59-8C37-EB43895105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983" y="-417006"/>
            <a:ext cx="4382788" cy="43827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CD788CD-5568-E689-0435-25FE6B6905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574603" y="1044817"/>
            <a:ext cx="4573698" cy="12378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A39562C9-96EF-6A84-84C1-9B2DDD79CE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011185" y="1044817"/>
            <a:ext cx="1238400" cy="123787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EBCAAA-5C44-C002-35E4-55500E27A91B}"/>
              </a:ext>
            </a:extLst>
          </p:cNvPr>
          <p:cNvSpPr txBox="1"/>
          <p:nvPr/>
        </p:nvSpPr>
        <p:spPr>
          <a:xfrm>
            <a:off x="7451509" y="1332428"/>
            <a:ext cx="89451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E" sz="2800" b="1" i="0" dirty="0">
                <a:solidFill>
                  <a:srgbClr val="15154C"/>
                </a:solidFill>
                <a:effectLst/>
              </a:rPr>
              <a:t>Date</a:t>
            </a:r>
            <a:r>
              <a:rPr lang="en-IE" sz="2800" b="1" i="0" dirty="0">
                <a:effectLst/>
              </a:rPr>
              <a:t>  </a:t>
            </a:r>
            <a:endParaRPr lang="en-IE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399E844-B5F8-B792-B53C-88BB1AD77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349774" y="1342082"/>
            <a:ext cx="0" cy="525453"/>
          </a:xfrm>
          <a:prstGeom prst="line">
            <a:avLst/>
          </a:prstGeom>
          <a:ln w="38100">
            <a:solidFill>
              <a:srgbClr val="15154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3C423E9-9822-0E57-B80E-DB4DCE022469}"/>
              </a:ext>
            </a:extLst>
          </p:cNvPr>
          <p:cNvSpPr txBox="1"/>
          <p:nvPr/>
        </p:nvSpPr>
        <p:spPr>
          <a:xfrm>
            <a:off x="8377028" y="1402011"/>
            <a:ext cx="1484424" cy="3705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E" b="0" i="0" dirty="0">
                <a:solidFill>
                  <a:srgbClr val="15154C"/>
                </a:solidFill>
                <a:effectLst/>
                <a:latin typeface="+mj-lt"/>
              </a:rPr>
              <a:t>4 Sept. 2023</a:t>
            </a:r>
            <a:endParaRPr lang="en-IE" dirty="0">
              <a:solidFill>
                <a:srgbClr val="15154C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931E8C-1340-5334-BA95-2B6EB31268BA}"/>
              </a:ext>
            </a:extLst>
          </p:cNvPr>
          <p:cNvSpPr txBox="1"/>
          <p:nvPr/>
        </p:nvSpPr>
        <p:spPr>
          <a:xfrm>
            <a:off x="9658596" y="1276817"/>
            <a:ext cx="1143911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IE" sz="2800" b="1" dirty="0">
                <a:solidFill>
                  <a:srgbClr val="15154C"/>
                </a:solidFill>
              </a:rPr>
              <a:t>Venue</a:t>
            </a:r>
            <a:br>
              <a:rPr lang="en-IE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</a:br>
            <a:endParaRPr lang="en-IE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FFAA58B-9747-EC6C-DA8E-585A3B93A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814183" y="1332428"/>
            <a:ext cx="6403" cy="535107"/>
          </a:xfrm>
          <a:prstGeom prst="line">
            <a:avLst/>
          </a:prstGeom>
          <a:ln w="38100">
            <a:solidFill>
              <a:srgbClr val="15154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9A645987-C1D3-2450-BCBE-03FB3547A5B9}"/>
              </a:ext>
            </a:extLst>
          </p:cNvPr>
          <p:cNvSpPr txBox="1"/>
          <p:nvPr/>
        </p:nvSpPr>
        <p:spPr>
          <a:xfrm>
            <a:off x="10814183" y="1276817"/>
            <a:ext cx="126989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b="0" i="0" dirty="0">
                <a:solidFill>
                  <a:srgbClr val="15154C"/>
                </a:solidFill>
                <a:effectLst/>
                <a:latin typeface="+mj-lt"/>
              </a:rPr>
              <a:t>Maynooth University</a:t>
            </a:r>
            <a:endParaRPr lang="en-IE" dirty="0">
              <a:solidFill>
                <a:srgbClr val="15154C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CDD5343-3A5B-20DA-E944-019DA1796531}"/>
              </a:ext>
            </a:extLst>
          </p:cNvPr>
          <p:cNvSpPr txBox="1"/>
          <p:nvPr/>
        </p:nvSpPr>
        <p:spPr>
          <a:xfrm>
            <a:off x="7820708" y="121488"/>
            <a:ext cx="4219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To register, send an email </a:t>
            </a:r>
            <a:r>
              <a:rPr lang="en-US">
                <a:solidFill>
                  <a:schemeClr val="bg1"/>
                </a:solidFill>
              </a:rPr>
              <a:t>to: Eva.Krolla@mu.ie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www.ercdancing.maynoothuniversity.ie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D9A2E0EE-61DF-D9EE-7525-9E98209060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263" y="3410438"/>
            <a:ext cx="777092" cy="2369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A98FDF07-09DF-BEA2-8FE7-5E9B36E42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84195" y="5744572"/>
            <a:ext cx="2861681" cy="1050558"/>
          </a:xfrm>
          <a:prstGeom prst="rect">
            <a:avLst/>
          </a:prstGeom>
          <a:gradFill>
            <a:gsLst>
              <a:gs pos="46000">
                <a:schemeClr val="tx1"/>
              </a:gs>
              <a:gs pos="100000">
                <a:schemeClr val="bg1">
                  <a:alpha val="0"/>
                </a:schemeClr>
              </a:gs>
              <a:gs pos="100000">
                <a:srgbClr val="FFFFFF">
                  <a:alpha val="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3A3FD7AB-215D-642A-D753-52236A0FA49C}"/>
              </a:ext>
            </a:extLst>
          </p:cNvPr>
          <p:cNvSpPr/>
          <p:nvPr/>
        </p:nvSpPr>
        <p:spPr>
          <a:xfrm>
            <a:off x="138401" y="3410438"/>
            <a:ext cx="6509287" cy="236988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just"/>
            <a:r>
              <a:rPr lang="en-GB" sz="1400" dirty="0">
                <a:solidFill>
                  <a:srgbClr val="15154C"/>
                </a:solidFill>
                <a:latin typeface="+mj-lt"/>
              </a:rPr>
              <a:t>This mid-term academic conference aims to present the interim findings and results of the project “</a:t>
            </a:r>
            <a:r>
              <a:rPr lang="en-US" sz="1400" dirty="0">
                <a:solidFill>
                  <a:srgbClr val="15154C"/>
                </a:solidFill>
                <a:latin typeface="+mj-lt"/>
              </a:rPr>
              <a:t>Protecting the Right to Culture of Persons with Disabilities and Enhancing Cultural Diversity through European Union Law: Exploring New Paths (DANCING)</a:t>
            </a:r>
            <a:r>
              <a:rPr lang="en-GB" sz="1400" dirty="0">
                <a:solidFill>
                  <a:srgbClr val="15154C"/>
                </a:solidFill>
                <a:latin typeface="+mj-lt"/>
              </a:rPr>
              <a:t>”. It also aims to situate DANCING within broader scholarly debates and gather feedback from the academic community.</a:t>
            </a:r>
          </a:p>
          <a:p>
            <a:pPr algn="ctr"/>
            <a:endParaRPr lang="en-GB" sz="1400" dirty="0">
              <a:solidFill>
                <a:srgbClr val="15154C"/>
              </a:solidFill>
              <a:latin typeface="+mj-lt"/>
            </a:endParaRPr>
          </a:p>
          <a:p>
            <a:pPr algn="ctr"/>
            <a:r>
              <a:rPr lang="en-GB" sz="2800" b="1" dirty="0">
                <a:solidFill>
                  <a:srgbClr val="15154C"/>
                </a:solidFill>
              </a:rPr>
              <a:t>Keynote Speaker - </a:t>
            </a:r>
            <a:r>
              <a:rPr lang="en-IE" sz="2800" b="1" dirty="0">
                <a:solidFill>
                  <a:srgbClr val="15154C"/>
                </a:solidFill>
              </a:rPr>
              <a:t>Gráinne de </a:t>
            </a:r>
            <a:r>
              <a:rPr lang="en-IE" sz="2800" b="1" dirty="0" err="1">
                <a:solidFill>
                  <a:srgbClr val="15154C"/>
                </a:solidFill>
              </a:rPr>
              <a:t>Búrca</a:t>
            </a:r>
            <a:r>
              <a:rPr lang="en-GB" sz="2800" b="1" dirty="0">
                <a:solidFill>
                  <a:srgbClr val="15154C"/>
                </a:solidFill>
              </a:rPr>
              <a:t> </a:t>
            </a:r>
          </a:p>
          <a:p>
            <a:pPr algn="ctr"/>
            <a:endParaRPr lang="en-GB" sz="1400" dirty="0">
              <a:solidFill>
                <a:srgbClr val="15154C"/>
              </a:solidFill>
              <a:latin typeface="+mj-lt"/>
            </a:endParaRPr>
          </a:p>
          <a:p>
            <a:pPr algn="ctr"/>
            <a:r>
              <a:rPr lang="en-US" sz="1400" dirty="0">
                <a:solidFill>
                  <a:srgbClr val="15154C"/>
                </a:solidFill>
                <a:latin typeface="+mj-lt"/>
              </a:rPr>
              <a:t>The conference will be followed by a concert graciously </a:t>
            </a:r>
          </a:p>
          <a:p>
            <a:pPr algn="ctr"/>
            <a:r>
              <a:rPr lang="en-US" sz="1400" dirty="0" err="1">
                <a:solidFill>
                  <a:srgbClr val="15154C"/>
                </a:solidFill>
                <a:latin typeface="+mj-lt"/>
              </a:rPr>
              <a:t>organised</a:t>
            </a:r>
            <a:r>
              <a:rPr lang="en-US" sz="1400" dirty="0">
                <a:solidFill>
                  <a:srgbClr val="15154C"/>
                </a:solidFill>
                <a:latin typeface="+mj-lt"/>
              </a:rPr>
              <a:t> in collaboration with the Department of Music</a:t>
            </a:r>
            <a:endParaRPr lang="en-GB" sz="1400" dirty="0">
              <a:solidFill>
                <a:srgbClr val="15154C"/>
              </a:solidFill>
              <a:latin typeface="+mj-lt"/>
            </a:endParaRPr>
          </a:p>
        </p:txBody>
      </p:sp>
      <p:pic>
        <p:nvPicPr>
          <p:cNvPr id="1039" name="Picture 1038" descr="ALL Institute Logo:  Institute for Living and Learning.">
            <a:extLst>
              <a:ext uri="{FF2B5EF4-FFF2-40B4-BE49-F238E27FC236}">
                <a16:creationId xmlns:a16="http://schemas.microsoft.com/office/drawing/2014/main" id="{F4A52708-4109-F1D8-4B68-C095C05E40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82" y="6059055"/>
            <a:ext cx="581867" cy="482149"/>
          </a:xfrm>
          <a:prstGeom prst="rect">
            <a:avLst/>
          </a:prstGeom>
        </p:spPr>
      </p:pic>
      <p:pic>
        <p:nvPicPr>
          <p:cNvPr id="1042" name="Picture 1041" descr="Maynooth University Logo -  National University of Ireland Maynooth">
            <a:extLst>
              <a:ext uri="{FF2B5EF4-FFF2-40B4-BE49-F238E27FC236}">
                <a16:creationId xmlns:a16="http://schemas.microsoft.com/office/drawing/2014/main" id="{AF95A287-7A64-3795-AA68-FA199D6137A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29"/>
          <a:stretch/>
        </p:blipFill>
        <p:spPr>
          <a:xfrm>
            <a:off x="705950" y="6063273"/>
            <a:ext cx="1129269" cy="477931"/>
          </a:xfrm>
          <a:prstGeom prst="rect">
            <a:avLst/>
          </a:prstGeom>
        </p:spPr>
      </p:pic>
      <p:pic>
        <p:nvPicPr>
          <p:cNvPr id="3" name="Picture 2" descr="European Union logo and ERC logo - Established by the European Commission.">
            <a:extLst>
              <a:ext uri="{FF2B5EF4-FFF2-40B4-BE49-F238E27FC236}">
                <a16:creationId xmlns:a16="http://schemas.microsoft.com/office/drawing/2014/main" id="{7E9C477C-C589-3AC5-3936-9D54ECF7610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89" b="15397"/>
          <a:stretch/>
        </p:blipFill>
        <p:spPr>
          <a:xfrm>
            <a:off x="1808765" y="6063274"/>
            <a:ext cx="1131028" cy="473694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F76C8E74-521A-E2B6-4900-3A3045BB68C6}"/>
              </a:ext>
            </a:extLst>
          </p:cNvPr>
          <p:cNvSpPr txBox="1"/>
          <p:nvPr/>
        </p:nvSpPr>
        <p:spPr>
          <a:xfrm>
            <a:off x="2918016" y="6023122"/>
            <a:ext cx="426745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The DANCING project has received funding from the European Research Council (ERC) under the European Union's Horizon 2020 Research and Innovation programme (grant agreement No. 864182).</a:t>
            </a:r>
            <a:r>
              <a:rPr lang="en-US" sz="1000" b="0" i="0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650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Aller</vt:lpstr>
      <vt:lpstr>Arial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Hooks</dc:creator>
  <cp:lastModifiedBy>Eva Krolla</cp:lastModifiedBy>
  <cp:revision>14</cp:revision>
  <dcterms:created xsi:type="dcterms:W3CDTF">2023-06-26T09:42:41Z</dcterms:created>
  <dcterms:modified xsi:type="dcterms:W3CDTF">2023-08-18T10:20:53Z</dcterms:modified>
</cp:coreProperties>
</file>