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6"/>
  </p:notes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20"/>
    <a:srgbClr val="FF5794"/>
    <a:srgbClr val="F2E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5EC14-8DF7-4FD0-8F10-DB7869D6712C}" v="9" dt="2023-11-22T15:42:22.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81" autoAdjust="0"/>
  </p:normalViewPr>
  <p:slideViewPr>
    <p:cSldViewPr snapToGrid="0">
      <p:cViewPr varScale="1">
        <p:scale>
          <a:sx n="59" d="100"/>
          <a:sy n="59" d="100"/>
        </p:scale>
        <p:origin x="492"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57D28-7131-4554-A02A-F91D7B350652}" type="datetimeFigureOut">
              <a:rPr lang="en-IE" smtClean="0"/>
              <a:t>30/11/2023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63EED-17F3-473B-86F8-37F0DD628D13}" type="slidenum">
              <a:rPr lang="en-IE" smtClean="0"/>
              <a:t>‹#›</a:t>
            </a:fld>
            <a:endParaRPr lang="en-IE"/>
          </a:p>
        </p:txBody>
      </p:sp>
    </p:spTree>
    <p:extLst>
      <p:ext uri="{BB962C8B-B14F-4D97-AF65-F5344CB8AC3E}">
        <p14:creationId xmlns:p14="http://schemas.microsoft.com/office/powerpoint/2010/main" val="44357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0163EED-17F3-473B-86F8-37F0DD628D13}" type="slidenum">
              <a:rPr lang="en-IE" smtClean="0"/>
              <a:t>1</a:t>
            </a:fld>
            <a:endParaRPr lang="en-IE"/>
          </a:p>
        </p:txBody>
      </p:sp>
    </p:spTree>
    <p:extLst>
      <p:ext uri="{BB962C8B-B14F-4D97-AF65-F5344CB8AC3E}">
        <p14:creationId xmlns:p14="http://schemas.microsoft.com/office/powerpoint/2010/main" val="327485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59E78-F623-4878-876A-1AC7FB75B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9DBC77-7C79-44D2-B26F-307AC34F1E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84315-A91B-4AD7-A96A-71D1B6DC42BC}"/>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5" name="Footer Placeholder 4">
            <a:extLst>
              <a:ext uri="{FF2B5EF4-FFF2-40B4-BE49-F238E27FC236}">
                <a16:creationId xmlns:a16="http://schemas.microsoft.com/office/drawing/2014/main" id="{5318FD9F-4781-43DC-8804-A83A81CD5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5B41A-0EBB-45A4-8BB3-732105425D9B}"/>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196914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6E1A-1AE4-4B62-9961-331BE916C1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43F8A1-D2CE-4534-88B2-FA7DEE106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2676E5-3990-47BB-8A16-FDFC07DFBAA9}"/>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5" name="Footer Placeholder 4">
            <a:extLst>
              <a:ext uri="{FF2B5EF4-FFF2-40B4-BE49-F238E27FC236}">
                <a16:creationId xmlns:a16="http://schemas.microsoft.com/office/drawing/2014/main" id="{C28AEB7A-FC6C-4357-808F-E411335C4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12DD6-39FE-4D35-9F1E-20334DFEDB28}"/>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242206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78397-E73A-4EA0-AD8A-09D832BF1F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48C50C-FF34-4622-8249-DA434D2BF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1C4385-4060-42C9-9002-396C474512D3}"/>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5" name="Footer Placeholder 4">
            <a:extLst>
              <a:ext uri="{FF2B5EF4-FFF2-40B4-BE49-F238E27FC236}">
                <a16:creationId xmlns:a16="http://schemas.microsoft.com/office/drawing/2014/main" id="{3DED83F7-D97F-47F4-95ED-196069890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9E73FC-6562-4B81-AAC6-5A528704EA3D}"/>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44591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99B5-FB41-4C22-9DFD-38903434C5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7DF690-5CFF-4B21-805E-DE91A6012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C0638C-95B0-48C6-94C1-1497599148E6}"/>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5" name="Footer Placeholder 4">
            <a:extLst>
              <a:ext uri="{FF2B5EF4-FFF2-40B4-BE49-F238E27FC236}">
                <a16:creationId xmlns:a16="http://schemas.microsoft.com/office/drawing/2014/main" id="{F7AA3BD6-E151-4648-8FFB-D43487081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DE67F-272D-4507-BEA3-A6E79796FF9A}"/>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278830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8EB0-F3E3-4185-8BF8-C948866B63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9F2D5F-26DC-4EDB-B390-BBD41324F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CE897-31E5-4262-9C06-E5191D6D26F5}"/>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5" name="Footer Placeholder 4">
            <a:extLst>
              <a:ext uri="{FF2B5EF4-FFF2-40B4-BE49-F238E27FC236}">
                <a16:creationId xmlns:a16="http://schemas.microsoft.com/office/drawing/2014/main" id="{F826CDAD-B48E-4745-9A33-DFB0A51D4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54DEC-68DF-46A2-834F-BF62C22B9312}"/>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426099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CC4A-81D5-4DB2-B034-A8B45205D6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343745-7A2C-43E5-A557-4EE70C3B9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63C510-A208-4F43-A8A8-89C60F8FF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DBEC41-E14E-4B73-ACC4-194425FC16E4}"/>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6" name="Footer Placeholder 5">
            <a:extLst>
              <a:ext uri="{FF2B5EF4-FFF2-40B4-BE49-F238E27FC236}">
                <a16:creationId xmlns:a16="http://schemas.microsoft.com/office/drawing/2014/main" id="{11828E8B-8802-4CAC-9DAF-0FD54FEB9E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414D27-AA3D-49EB-8A34-E26F1DCE121A}"/>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6887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162B-D138-4CE1-8636-2AF6ACA5EC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E41333-4A2B-468B-9A16-A64038F6E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E790F-69B4-4954-96B5-2DEAFD74CD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C92597-114C-4A3E-8F00-44F42BF5DD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6B95E1-B500-41C0-AD50-FEBE0263A8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AF3CB3-DBF5-4A65-9165-E75A4DE322CE}"/>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8" name="Footer Placeholder 7">
            <a:extLst>
              <a:ext uri="{FF2B5EF4-FFF2-40B4-BE49-F238E27FC236}">
                <a16:creationId xmlns:a16="http://schemas.microsoft.com/office/drawing/2014/main" id="{28246E0C-B1B8-48E1-B790-9A816BB0DA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60616A-D3C5-46BE-B4BC-3B6F93D7EAEA}"/>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35030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0D11-15CD-4C2F-9494-DF95D8E744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8E22B6-AE7B-4DEC-B79E-11D727D280AB}"/>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4" name="Footer Placeholder 3">
            <a:extLst>
              <a:ext uri="{FF2B5EF4-FFF2-40B4-BE49-F238E27FC236}">
                <a16:creationId xmlns:a16="http://schemas.microsoft.com/office/drawing/2014/main" id="{F3DC9A09-A285-4CA3-95DA-5070D4C909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B050DA-023B-4E4F-B9E4-47F74EB3906C}"/>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93700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DA54A-8DC4-46B6-B0D1-2AEA41533E95}"/>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3" name="Footer Placeholder 2">
            <a:extLst>
              <a:ext uri="{FF2B5EF4-FFF2-40B4-BE49-F238E27FC236}">
                <a16:creationId xmlns:a16="http://schemas.microsoft.com/office/drawing/2014/main" id="{A52E05F2-CB6A-4998-8BA9-10BE3EDD31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C77404-013C-4F59-89B9-612262F476EC}"/>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58762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4E28-C21D-47D3-A8A4-7D5F62DB6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29CFB7-27EA-4559-A6BF-9C97176B5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79C72C-7F29-4696-9D24-6ADBC63D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4C58C7-E3C7-4A2B-B244-DA3660380F76}"/>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6" name="Footer Placeholder 5">
            <a:extLst>
              <a:ext uri="{FF2B5EF4-FFF2-40B4-BE49-F238E27FC236}">
                <a16:creationId xmlns:a16="http://schemas.microsoft.com/office/drawing/2014/main" id="{0583492A-6870-4B20-BA8A-DD7F0E161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6B6F2D-8438-4C2C-96BF-A9FC282948F8}"/>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334659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77D1-4AFC-437E-B093-1A4C9C29D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8C4C3A-6F8C-4CD0-B154-2FD4FF17E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F80B04-ABFE-409C-9123-782F13038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E45F1-A229-4A0A-BC01-19EB6507ECE5}"/>
              </a:ext>
            </a:extLst>
          </p:cNvPr>
          <p:cNvSpPr>
            <a:spLocks noGrp="1"/>
          </p:cNvSpPr>
          <p:nvPr>
            <p:ph type="dt" sz="half" idx="10"/>
          </p:nvPr>
        </p:nvSpPr>
        <p:spPr/>
        <p:txBody>
          <a:bodyPr/>
          <a:lstStyle/>
          <a:p>
            <a:fld id="{1BE7A957-4AC0-4B71-9F9B-BFA964D37247}" type="datetimeFigureOut">
              <a:rPr lang="en-GB" smtClean="0"/>
              <a:t>30/11/2023</a:t>
            </a:fld>
            <a:endParaRPr lang="en-GB"/>
          </a:p>
        </p:txBody>
      </p:sp>
      <p:sp>
        <p:nvSpPr>
          <p:cNvPr id="6" name="Footer Placeholder 5">
            <a:extLst>
              <a:ext uri="{FF2B5EF4-FFF2-40B4-BE49-F238E27FC236}">
                <a16:creationId xmlns:a16="http://schemas.microsoft.com/office/drawing/2014/main" id="{A3597BB7-A00C-48C1-99CE-B903563884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86D109-C178-4454-92ED-B52DF3EEB6E5}"/>
              </a:ext>
            </a:extLst>
          </p:cNvPr>
          <p:cNvSpPr>
            <a:spLocks noGrp="1"/>
          </p:cNvSpPr>
          <p:nvPr>
            <p:ph type="sldNum" sz="quarter" idx="12"/>
          </p:nvPr>
        </p:nvSpPr>
        <p:spPr/>
        <p:txBody>
          <a:bodyPr/>
          <a:lstStyle/>
          <a:p>
            <a:fld id="{1E32FABB-0285-4A48-9E6C-B615074586F0}" type="slidenum">
              <a:rPr lang="en-GB" smtClean="0"/>
              <a:t>‹#›</a:t>
            </a:fld>
            <a:endParaRPr lang="en-GB"/>
          </a:p>
        </p:txBody>
      </p:sp>
    </p:spTree>
    <p:extLst>
      <p:ext uri="{BB962C8B-B14F-4D97-AF65-F5344CB8AC3E}">
        <p14:creationId xmlns:p14="http://schemas.microsoft.com/office/powerpoint/2010/main" val="180954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E1E4E-4B2E-4313-BB01-2DD0F4655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2D046B-82DD-45F7-8F97-9C2322AB2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4E653F-96DD-49E6-9185-4AE9DAD57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7A957-4AC0-4B71-9F9B-BFA964D37247}" type="datetimeFigureOut">
              <a:rPr lang="en-GB" smtClean="0"/>
              <a:t>30/11/2023</a:t>
            </a:fld>
            <a:endParaRPr lang="en-GB"/>
          </a:p>
        </p:txBody>
      </p:sp>
      <p:sp>
        <p:nvSpPr>
          <p:cNvPr id="5" name="Footer Placeholder 4">
            <a:extLst>
              <a:ext uri="{FF2B5EF4-FFF2-40B4-BE49-F238E27FC236}">
                <a16:creationId xmlns:a16="http://schemas.microsoft.com/office/drawing/2014/main" id="{77279FA4-3A8B-4EDD-B88D-7105A158C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39FC81-6A39-41D5-82D5-CF34C87DC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2FABB-0285-4A48-9E6C-B615074586F0}" type="slidenum">
              <a:rPr lang="en-GB" smtClean="0"/>
              <a:t>‹#›</a:t>
            </a:fld>
            <a:endParaRPr lang="en-GB"/>
          </a:p>
        </p:txBody>
      </p:sp>
    </p:spTree>
    <p:extLst>
      <p:ext uri="{BB962C8B-B14F-4D97-AF65-F5344CB8AC3E}">
        <p14:creationId xmlns:p14="http://schemas.microsoft.com/office/powerpoint/2010/main" val="84592538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Eva.Krolla@mu.ie" TargetMode="External"/><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9C1BA-1CB7-42F6-9270-C685B6182FCE}"/>
              </a:ext>
              <a:ext uri="{C183D7F6-B498-43B3-948B-1728B52AA6E4}">
                <adec:decorative xmlns:adec="http://schemas.microsoft.com/office/drawing/2017/decorative" val="1"/>
              </a:ext>
            </a:extLst>
          </p:cNvPr>
          <p:cNvSpPr/>
          <p:nvPr/>
        </p:nvSpPr>
        <p:spPr>
          <a:xfrm>
            <a:off x="-52159" y="0"/>
            <a:ext cx="12296317" cy="7071941"/>
          </a:xfrm>
          <a:prstGeom prst="rect">
            <a:avLst/>
          </a:prstGeom>
          <a:solidFill>
            <a:srgbClr val="F2EF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DANCING logo. Two lines in light pink colour are intertwined. Online bends from the top left corner to the bottom left corner. The second line is wrapped around the first line in twirls.">
            <a:extLst>
              <a:ext uri="{FF2B5EF4-FFF2-40B4-BE49-F238E27FC236}">
                <a16:creationId xmlns:a16="http://schemas.microsoft.com/office/drawing/2014/main" id="{60DE8727-38DF-BCCF-AC6E-D12C97CBBDFF}"/>
              </a:ext>
            </a:extLst>
          </p:cNvPr>
          <p:cNvPicPr>
            <a:picLocks noChangeAspect="1"/>
          </p:cNvPicPr>
          <p:nvPr/>
        </p:nvPicPr>
        <p:blipFill>
          <a:blip r:embed="rId3"/>
          <a:stretch>
            <a:fillRect/>
          </a:stretch>
        </p:blipFill>
        <p:spPr>
          <a:xfrm>
            <a:off x="2143048" y="182156"/>
            <a:ext cx="1336576" cy="1283122"/>
          </a:xfrm>
          <a:prstGeom prst="rect">
            <a:avLst/>
          </a:prstGeom>
        </p:spPr>
      </p:pic>
      <p:sp>
        <p:nvSpPr>
          <p:cNvPr id="4" name="Title 3">
            <a:extLst>
              <a:ext uri="{FF2B5EF4-FFF2-40B4-BE49-F238E27FC236}">
                <a16:creationId xmlns:a16="http://schemas.microsoft.com/office/drawing/2014/main" id="{19219910-E32D-42F2-87F3-73F5047DFCE9}"/>
              </a:ext>
            </a:extLst>
          </p:cNvPr>
          <p:cNvSpPr>
            <a:spLocks noGrp="1"/>
          </p:cNvSpPr>
          <p:nvPr>
            <p:ph type="ctrTitle"/>
          </p:nvPr>
        </p:nvSpPr>
        <p:spPr>
          <a:xfrm>
            <a:off x="2676776" y="178576"/>
            <a:ext cx="8797237" cy="1017743"/>
          </a:xfrm>
        </p:spPr>
        <p:txBody>
          <a:bodyPr>
            <a:normAutofit fontScale="90000"/>
          </a:bodyPr>
          <a:lstStyle/>
          <a:p>
            <a:r>
              <a:rPr lang="en-US" dirty="0">
                <a:solidFill>
                  <a:srgbClr val="002060"/>
                </a:solidFill>
                <a:latin typeface="Aller" panose="02000503030000020004" pitchFamily="2" charset="0"/>
              </a:rPr>
              <a:t>    </a:t>
            </a:r>
            <a:r>
              <a:rPr lang="en-US" sz="4400" dirty="0">
                <a:solidFill>
                  <a:srgbClr val="FF5794"/>
                </a:solidFill>
                <a:latin typeface="Aller" panose="02000503030000020004" pitchFamily="2" charset="0"/>
              </a:rPr>
              <a:t>DANCING Academic Conversation  </a:t>
            </a:r>
            <a:endParaRPr lang="en-GB" sz="4400" dirty="0">
              <a:solidFill>
                <a:srgbClr val="FF5794"/>
              </a:solidFill>
              <a:latin typeface="Aller" panose="02000503030000020004" pitchFamily="2" charset="0"/>
            </a:endParaRPr>
          </a:p>
        </p:txBody>
      </p:sp>
      <p:sp>
        <p:nvSpPr>
          <p:cNvPr id="7" name="TextBox 6">
            <a:extLst>
              <a:ext uri="{FF2B5EF4-FFF2-40B4-BE49-F238E27FC236}">
                <a16:creationId xmlns:a16="http://schemas.microsoft.com/office/drawing/2014/main" id="{2CDFF2EE-CBC7-0448-E0A2-EEA071660F3F}"/>
              </a:ext>
            </a:extLst>
          </p:cNvPr>
          <p:cNvSpPr txBox="1"/>
          <p:nvPr/>
        </p:nvSpPr>
        <p:spPr>
          <a:xfrm>
            <a:off x="1861535" y="1374895"/>
            <a:ext cx="10031592" cy="5243421"/>
          </a:xfrm>
          <a:prstGeom prst="rect">
            <a:avLst/>
          </a:prstGeom>
          <a:noFill/>
        </p:spPr>
        <p:txBody>
          <a:bodyPr wrap="square" rtlCol="0">
            <a:spAutoFit/>
          </a:bodyPr>
          <a:lstStyle/>
          <a:p>
            <a:pPr algn="ctr"/>
            <a:r>
              <a:rPr lang="en-IE" dirty="0">
                <a:solidFill>
                  <a:srgbClr val="002060"/>
                </a:solidFill>
              </a:rPr>
              <a:t>with </a:t>
            </a:r>
            <a:endParaRPr lang="en-IE" sz="4000" b="1" dirty="0">
              <a:solidFill>
                <a:srgbClr val="002060"/>
              </a:solidFill>
            </a:endParaRPr>
          </a:p>
          <a:p>
            <a:pPr algn="ctr"/>
            <a:r>
              <a:rPr lang="en-IE" sz="2800" b="1" dirty="0" err="1">
                <a:solidFill>
                  <a:srgbClr val="002060"/>
                </a:solidFill>
              </a:rPr>
              <a:t>Dr.</a:t>
            </a:r>
            <a:r>
              <a:rPr lang="en-IE" sz="2800" b="1" dirty="0">
                <a:solidFill>
                  <a:srgbClr val="002060"/>
                </a:solidFill>
              </a:rPr>
              <a:t> Evangelia Psychogiopoulou </a:t>
            </a:r>
          </a:p>
          <a:p>
            <a:pPr algn="ctr"/>
            <a:r>
              <a:rPr lang="en-IE" dirty="0">
                <a:solidFill>
                  <a:srgbClr val="002060"/>
                </a:solidFill>
              </a:rPr>
              <a:t>(Assistant Professor, University of the Peloponnese)</a:t>
            </a:r>
          </a:p>
          <a:p>
            <a:pPr algn="ctr"/>
            <a:r>
              <a:rPr lang="en-IE" sz="2800" b="1" dirty="0">
                <a:solidFill>
                  <a:srgbClr val="002060"/>
                </a:solidFill>
              </a:rPr>
              <a:t> and </a:t>
            </a:r>
          </a:p>
          <a:p>
            <a:pPr algn="ctr"/>
            <a:r>
              <a:rPr lang="en-IE" sz="2800" b="1" dirty="0">
                <a:solidFill>
                  <a:srgbClr val="002060"/>
                </a:solidFill>
              </a:rPr>
              <a:t>Prof. Sarah Schoenmaekers</a:t>
            </a:r>
          </a:p>
          <a:p>
            <a:pPr algn="ctr">
              <a:spcAft>
                <a:spcPts val="600"/>
              </a:spcAft>
            </a:pPr>
            <a:r>
              <a:rPr lang="en-IE" dirty="0">
                <a:solidFill>
                  <a:srgbClr val="002060"/>
                </a:solidFill>
              </a:rPr>
              <a:t>(Maastricht University)</a:t>
            </a:r>
          </a:p>
          <a:p>
            <a:pPr algn="ctr">
              <a:spcAft>
                <a:spcPts val="600"/>
              </a:spcAft>
            </a:pPr>
            <a:r>
              <a:rPr lang="en-IE" dirty="0">
                <a:solidFill>
                  <a:srgbClr val="002060"/>
                </a:solidFill>
                <a:latin typeface="Aller" panose="02000503030000020004"/>
              </a:rPr>
              <a:t>Presenting their forthcoming co-edited volume:</a:t>
            </a:r>
          </a:p>
          <a:p>
            <a:pPr algn="ctr">
              <a:spcAft>
                <a:spcPts val="600"/>
              </a:spcAft>
            </a:pPr>
            <a:r>
              <a:rPr lang="en-US" sz="2400" b="1" i="1" dirty="0">
                <a:solidFill>
                  <a:schemeClr val="accent1">
                    <a:lumMod val="50000"/>
                  </a:schemeClr>
                </a:solidFill>
                <a:latin typeface="Aller" panose="02000503030000020004"/>
              </a:rPr>
              <a:t>European Union Economic Law and Culture: Towards a European Culturally Corrected Market Economy</a:t>
            </a:r>
            <a:endParaRPr lang="en-IE" sz="2400" b="1" i="1" dirty="0">
              <a:solidFill>
                <a:schemeClr val="accent1">
                  <a:lumMod val="50000"/>
                </a:schemeClr>
              </a:solidFill>
              <a:latin typeface="Aller" panose="02000503030000020004"/>
            </a:endParaRPr>
          </a:p>
          <a:p>
            <a:pPr algn="ctr">
              <a:lnSpc>
                <a:spcPct val="150000"/>
              </a:lnSpc>
            </a:pPr>
            <a:endParaRPr lang="en-IE" sz="2200" b="1" i="1" dirty="0">
              <a:solidFill>
                <a:srgbClr val="002060"/>
              </a:solidFill>
              <a:latin typeface="Aller" panose="02000503030000020004"/>
            </a:endParaRPr>
          </a:p>
          <a:p>
            <a:pPr algn="ctr"/>
            <a:endParaRPr lang="en-IE" sz="2400" b="1" i="1" dirty="0"/>
          </a:p>
          <a:p>
            <a:pPr algn="ctr"/>
            <a:endParaRPr lang="en-IE" sz="2400" b="1" i="1" dirty="0"/>
          </a:p>
          <a:p>
            <a:pPr algn="ctr"/>
            <a:endParaRPr lang="en-IE" sz="2400" b="1" i="1" dirty="0"/>
          </a:p>
        </p:txBody>
      </p:sp>
      <p:sp>
        <p:nvSpPr>
          <p:cNvPr id="8" name="TextBox 7">
            <a:extLst>
              <a:ext uri="{FF2B5EF4-FFF2-40B4-BE49-F238E27FC236}">
                <a16:creationId xmlns:a16="http://schemas.microsoft.com/office/drawing/2014/main" id="{1A0EFE7C-49D5-293B-3325-36D38B0A5386}"/>
              </a:ext>
            </a:extLst>
          </p:cNvPr>
          <p:cNvSpPr txBox="1"/>
          <p:nvPr/>
        </p:nvSpPr>
        <p:spPr>
          <a:xfrm>
            <a:off x="5406909" y="4923977"/>
            <a:ext cx="3640481" cy="1320971"/>
          </a:xfrm>
          <a:prstGeom prst="rect">
            <a:avLst/>
          </a:prstGeom>
          <a:noFill/>
        </p:spPr>
        <p:txBody>
          <a:bodyPr wrap="square" rtlCol="0">
            <a:spAutoFit/>
          </a:bodyPr>
          <a:lstStyle/>
          <a:p>
            <a:r>
              <a:rPr lang="en-IE" sz="1600" dirty="0">
                <a:solidFill>
                  <a:srgbClr val="002060"/>
                </a:solidFill>
              </a:rPr>
              <a:t>DATE: Thursday, 7 December </a:t>
            </a:r>
          </a:p>
          <a:p>
            <a:endParaRPr lang="en-IE" sz="1600" dirty="0">
              <a:solidFill>
                <a:srgbClr val="002060"/>
              </a:solidFill>
            </a:endParaRPr>
          </a:p>
          <a:p>
            <a:r>
              <a:rPr lang="en-IE" sz="1600" dirty="0">
                <a:solidFill>
                  <a:srgbClr val="002060"/>
                </a:solidFill>
              </a:rPr>
              <a:t>TIME: 13:00 – 14:00 (Dublin/GMT)</a:t>
            </a:r>
          </a:p>
          <a:p>
            <a:endParaRPr lang="en-IE" sz="1600" dirty="0">
              <a:solidFill>
                <a:srgbClr val="002060"/>
              </a:solidFill>
            </a:endParaRPr>
          </a:p>
          <a:p>
            <a:r>
              <a:rPr lang="en-IE" sz="1600" dirty="0">
                <a:solidFill>
                  <a:srgbClr val="002060"/>
                </a:solidFill>
              </a:rPr>
              <a:t>VENUE: Online (Teams)</a:t>
            </a:r>
          </a:p>
        </p:txBody>
      </p:sp>
      <p:pic>
        <p:nvPicPr>
          <p:cNvPr id="16" name="Picture 15" descr="Photograph of Dr. Evangelia Psychogioupoulou in front of a bookshelf">
            <a:extLst>
              <a:ext uri="{FF2B5EF4-FFF2-40B4-BE49-F238E27FC236}">
                <a16:creationId xmlns:a16="http://schemas.microsoft.com/office/drawing/2014/main" id="{8608940A-D91F-CB69-CF33-674F00A6653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69" y="1236265"/>
            <a:ext cx="1333489" cy="1175340"/>
          </a:xfrm>
          <a:prstGeom prst="rect">
            <a:avLst/>
          </a:prstGeom>
        </p:spPr>
      </p:pic>
      <p:sp>
        <p:nvSpPr>
          <p:cNvPr id="12" name="TextBox 11">
            <a:extLst>
              <a:ext uri="{FF2B5EF4-FFF2-40B4-BE49-F238E27FC236}">
                <a16:creationId xmlns:a16="http://schemas.microsoft.com/office/drawing/2014/main" id="{67DC530B-1ACD-746F-C5D1-AA59AA836B36}"/>
              </a:ext>
            </a:extLst>
          </p:cNvPr>
          <p:cNvSpPr txBox="1"/>
          <p:nvPr/>
        </p:nvSpPr>
        <p:spPr>
          <a:xfrm>
            <a:off x="243546" y="4803795"/>
            <a:ext cx="2433230" cy="923330"/>
          </a:xfrm>
          <a:prstGeom prst="rect">
            <a:avLst/>
          </a:prstGeom>
          <a:noFill/>
        </p:spPr>
        <p:txBody>
          <a:bodyPr wrap="square" rtlCol="0">
            <a:spAutoFit/>
          </a:bodyPr>
          <a:lstStyle/>
          <a:p>
            <a:r>
              <a:rPr lang="en-IE" dirty="0">
                <a:solidFill>
                  <a:srgbClr val="002060"/>
                </a:solidFill>
              </a:rPr>
              <a:t>Please register by sending an e-mail to:</a:t>
            </a:r>
            <a:r>
              <a:rPr lang="en-IE" dirty="0"/>
              <a:t> </a:t>
            </a:r>
          </a:p>
          <a:p>
            <a:r>
              <a:rPr lang="en-IE" dirty="0">
                <a:hlinkClick r:id="rId5"/>
              </a:rPr>
              <a:t>eva.krolla@mu.ie</a:t>
            </a:r>
            <a:r>
              <a:rPr lang="en-IE" dirty="0"/>
              <a:t> </a:t>
            </a:r>
          </a:p>
        </p:txBody>
      </p:sp>
      <p:pic>
        <p:nvPicPr>
          <p:cNvPr id="5" name="Picture 4" descr="A close-up of a person&#10;&#10;Description automatically generated">
            <a:extLst>
              <a:ext uri="{FF2B5EF4-FFF2-40B4-BE49-F238E27FC236}">
                <a16:creationId xmlns:a16="http://schemas.microsoft.com/office/drawing/2014/main" id="{C18958EC-AA8D-0051-FC66-2E233889EC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970" y="2712985"/>
            <a:ext cx="1340605" cy="1737821"/>
          </a:xfrm>
          <a:prstGeom prst="rect">
            <a:avLst/>
          </a:prstGeom>
        </p:spPr>
      </p:pic>
      <p:pic>
        <p:nvPicPr>
          <p:cNvPr id="29" name="Picture 28">
            <a:extLst>
              <a:ext uri="{FF2B5EF4-FFF2-40B4-BE49-F238E27FC236}">
                <a16:creationId xmlns:a16="http://schemas.microsoft.com/office/drawing/2014/main" id="{7649B89E-BB49-5E91-081D-DB5D84F223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8030" y="6223016"/>
            <a:ext cx="10453912" cy="714476"/>
          </a:xfrm>
          <a:prstGeom prst="rect">
            <a:avLst/>
          </a:prstGeom>
        </p:spPr>
      </p:pic>
      <p:pic>
        <p:nvPicPr>
          <p:cNvPr id="31" name="Picture 30">
            <a:extLst>
              <a:ext uri="{FF2B5EF4-FFF2-40B4-BE49-F238E27FC236}">
                <a16:creationId xmlns:a16="http://schemas.microsoft.com/office/drawing/2014/main" id="{F6A8CCB2-FFC6-5F96-680F-F3B4E382B8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4002" y="6244948"/>
            <a:ext cx="5779945" cy="576194"/>
          </a:xfrm>
          <a:prstGeom prst="rect">
            <a:avLst/>
          </a:prstGeom>
        </p:spPr>
      </p:pic>
      <p:pic>
        <p:nvPicPr>
          <p:cNvPr id="33" name="Picture 32" descr="A close-up of a logo&#10;&#10;Description automatically generated">
            <a:extLst>
              <a:ext uri="{FF2B5EF4-FFF2-40B4-BE49-F238E27FC236}">
                <a16:creationId xmlns:a16="http://schemas.microsoft.com/office/drawing/2014/main" id="{ECF94312-B407-70F6-F6A7-18867FC997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2389" y="6106667"/>
            <a:ext cx="990738" cy="714475"/>
          </a:xfrm>
          <a:prstGeom prst="rect">
            <a:avLst/>
          </a:prstGeom>
        </p:spPr>
      </p:pic>
    </p:spTree>
    <p:extLst>
      <p:ext uri="{BB962C8B-B14F-4D97-AF65-F5344CB8AC3E}">
        <p14:creationId xmlns:p14="http://schemas.microsoft.com/office/powerpoint/2010/main" val="66587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521DE22979B54680DCC9D2FB32AD4D" ma:contentTypeVersion="16" ma:contentTypeDescription="Create a new document." ma:contentTypeScope="" ma:versionID="d7c9b1f7e369ad7e0d7ca41088d9cc73">
  <xsd:schema xmlns:xsd="http://www.w3.org/2001/XMLSchema" xmlns:xs="http://www.w3.org/2001/XMLSchema" xmlns:p="http://schemas.microsoft.com/office/2006/metadata/properties" xmlns:ns2="2d5256cc-ec6e-4649-93b8-f174cfe63b11" xmlns:ns3="390a2aee-eab9-47ec-8b75-60c617aaea9b" targetNamespace="http://schemas.microsoft.com/office/2006/metadata/properties" ma:root="true" ma:fieldsID="a0f5280f086a55af2028cac83315575f" ns2:_="" ns3:_="">
    <xsd:import namespace="2d5256cc-ec6e-4649-93b8-f174cfe63b11"/>
    <xsd:import namespace="390a2aee-eab9-47ec-8b75-60c617aaea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256cc-ec6e-4649-93b8-f174cfe63b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0a2aee-eab9-47ec-8b75-60c617aaea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613623d-396c-4994-9687-78c9400fe84e}" ma:internalName="TaxCatchAll" ma:showField="CatchAllData" ma:web="390a2aee-eab9-47ec-8b75-60c617aaea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5256cc-ec6e-4649-93b8-f174cfe63b11">
      <Terms xmlns="http://schemas.microsoft.com/office/infopath/2007/PartnerControls"/>
    </lcf76f155ced4ddcb4097134ff3c332f>
    <TaxCatchAll xmlns="390a2aee-eab9-47ec-8b75-60c617aaea9b" xsi:nil="true"/>
  </documentManagement>
</p:properties>
</file>

<file path=customXml/itemProps1.xml><?xml version="1.0" encoding="utf-8"?>
<ds:datastoreItem xmlns:ds="http://schemas.openxmlformats.org/officeDocument/2006/customXml" ds:itemID="{75156658-28F5-4CE9-800A-8591757BCCA2}">
  <ds:schemaRefs>
    <ds:schemaRef ds:uri="http://schemas.microsoft.com/sharepoint/v3/contenttype/forms"/>
  </ds:schemaRefs>
</ds:datastoreItem>
</file>

<file path=customXml/itemProps2.xml><?xml version="1.0" encoding="utf-8"?>
<ds:datastoreItem xmlns:ds="http://schemas.openxmlformats.org/officeDocument/2006/customXml" ds:itemID="{9E388B65-F481-4B61-B53F-2CAF732F1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256cc-ec6e-4649-93b8-f174cfe63b11"/>
    <ds:schemaRef ds:uri="390a2aee-eab9-47ec-8b75-60c617aae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A57EA-2A5F-4818-9627-E644D3513499}">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 ds:uri="390a2aee-eab9-47ec-8b75-60c617aaea9b"/>
    <ds:schemaRef ds:uri="2d5256cc-ec6e-4649-93b8-f174cfe63b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86</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Aller</vt:lpstr>
      <vt:lpstr>Arial</vt:lpstr>
      <vt:lpstr>Calibri</vt:lpstr>
      <vt:lpstr>Calibri Light</vt:lpstr>
      <vt:lpstr>Office Theme</vt:lpstr>
      <vt:lpstr>    DANCING Academic Conversation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Hooks</dc:creator>
  <cp:lastModifiedBy>Hilary Hooks</cp:lastModifiedBy>
  <cp:revision>10</cp:revision>
  <dcterms:created xsi:type="dcterms:W3CDTF">2021-02-11T16:12:45Z</dcterms:created>
  <dcterms:modified xsi:type="dcterms:W3CDTF">2023-11-30T10:29:42Z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0x01010055521DE22979B54680DCC9D2FB32AD4D</vt:lpwstr>
  </property>
</Properties>
</file>