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F20"/>
    <a:srgbClr val="FF5794"/>
    <a:srgbClr val="F2EF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86481" autoAdjust="0"/>
  </p:normalViewPr>
  <p:slideViewPr>
    <p:cSldViewPr snapToGrid="0">
      <p:cViewPr varScale="1">
        <p:scale>
          <a:sx n="59" d="100"/>
          <a:sy n="59" d="100"/>
        </p:scale>
        <p:origin x="378" y="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57D28-7131-4554-A02A-F91D7B350652}" type="datetimeFigureOut">
              <a:rPr lang="en-IE" smtClean="0"/>
              <a:t>28/11/2024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63EED-17F3-473B-86F8-37F0DD628D1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3571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163EED-17F3-473B-86F8-37F0DD628D13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4853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59E78-F623-4878-876A-1AC7FB75B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DBC77-7C79-44D2-B26F-307AC34F1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84315-A91B-4AD7-A96A-71D1B6DC4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8FD9F-4781-43DC-8804-A83A81CD5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5B41A-0EBB-45A4-8BB3-73210542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43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06E1A-1AE4-4B62-9961-331BE916C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3F8A1-D2CE-4534-88B2-FA7DEE106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676E5-3990-47BB-8A16-FDFC07DFB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AEB7A-FC6C-4357-808F-E411335C4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12DD6-39FE-4D35-9F1E-20334DFE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6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378397-E73A-4EA0-AD8A-09D832BF1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C50C-FF34-4622-8249-DA434D2BF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C4385-4060-42C9-9002-396C47451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D83F7-D97F-47F4-95ED-196069890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E73FC-6562-4B81-AAC6-5A528704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91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99B5-FB41-4C22-9DFD-38903434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DF690-5CFF-4B21-805E-DE91A601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0638C-95B0-48C6-94C1-14975991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A3BD6-E151-4648-8FFB-D4348708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DE67F-272D-4507-BEA3-A6E79796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30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D8EB0-F3E3-4185-8BF8-C948866B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F2D5F-26DC-4EDB-B390-BBD41324F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CE897-31E5-4262-9C06-E5191D6D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CDAD-B48E-4745-9A33-DFB0A51D4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54DEC-68DF-46A2-834F-BF62C22B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99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BCC4A-81D5-4DB2-B034-A8B45205D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43745-7A2C-43E5-A557-4EE70C3B9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3C510-A208-4F43-A8A8-89C60F8FF7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DBEC41-E14E-4B73-ACC4-194425FC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28E8B-8802-4CAC-9DAF-0FD54FEB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414D27-AA3D-49EB-8A34-E26F1DCE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0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D162B-D138-4CE1-8636-2AF6ACA5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41333-4A2B-468B-9A16-A64038F6E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4E790F-69B4-4954-96B5-2DEAFD74C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92597-114C-4A3E-8F00-44F42BF5D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6B95E1-B500-41C0-AD50-FEBE0263A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AF3CB3-DBF5-4A65-9165-E75A4DE32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246E0C-B1B8-48E1-B790-9A816BB0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60616A-D3C5-46BE-B4BC-3B6F93D7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0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0D11-15CD-4C2F-9494-DF95D8E7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8E22B6-AE7B-4DEC-B79E-11D727D28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C9A09-A285-4CA3-95DA-5070D4C9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050DA-023B-4E4F-B9E4-47F74EB3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0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BDA54A-8DC4-46B6-B0D1-2AEA41533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E05F2-CB6A-4998-8BA9-10BE3EDD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77404-013C-4F59-89B9-612262F47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2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B4E28-C21D-47D3-A8A4-7D5F62DB6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9CFB7-27EA-4559-A6BF-9C97176B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79C72C-7F29-4696-9D24-6ADBC63D9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C58C7-E3C7-4A2B-B244-DA366038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3492A-6870-4B20-BA8A-DD7F0E16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B6F2D-8438-4C2C-96BF-A9FC2829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9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77D1-4AFC-437E-B093-1A4C9C29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C4C3A-6F8C-4CD0-B154-2FD4FF17E6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80B04-ABFE-409C-9123-782F13038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E45F1-A229-4A0A-BC01-19EB6507E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97BB7-A00C-48C1-99CE-B9035638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6D109-C178-4454-92ED-B52DF3EE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4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1E1E4E-4B2E-4313-BB01-2DD0F4655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D046B-82DD-45F7-8F97-9C2322AB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E653F-96DD-49E6-9185-4AE9DAD57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A957-4AC0-4B71-9F9B-BFA964D37247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9FA4-3A8B-4EDD-B88D-7105A158C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9FC81-6A39-41D5-82D5-CF34C87DCB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FABB-0285-4A48-9E6C-B61507458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92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https://www.maynoothuniversity.ie/law/research-centre-european-law#:~:text=The%20Centre%20creates%20an%20environment,giving%20it%20an%20institutional%20ho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va.Krolla@mu.ie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6.jp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99C1BA-1CB7-42F6-9270-C685B6182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3261" y="0"/>
            <a:ext cx="12296317" cy="7071941"/>
          </a:xfrm>
          <a:prstGeom prst="rect">
            <a:avLst/>
          </a:prstGeom>
          <a:solidFill>
            <a:srgbClr val="F2EFE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6A1AA84-CADA-411E-AF85-5312C912C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159" y="5743663"/>
            <a:ext cx="12296317" cy="1254766"/>
          </a:xfrm>
          <a:prstGeom prst="rect">
            <a:avLst/>
          </a:prstGeom>
          <a:ln>
            <a:noFill/>
          </a:ln>
        </p:spPr>
      </p:pic>
      <p:pic>
        <p:nvPicPr>
          <p:cNvPr id="16" name="Picture 15" descr="DANCING Logo in pink. Two intertwined lines. One is bend from the top left corner own to the bottom left corner with the other one wrapped around it in twirls.">
            <a:extLst>
              <a:ext uri="{FF2B5EF4-FFF2-40B4-BE49-F238E27FC236}">
                <a16:creationId xmlns:a16="http://schemas.microsoft.com/office/drawing/2014/main" id="{4E1E44E9-EE1B-73B6-8ED5-B08E018FF1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1452" y="159440"/>
            <a:ext cx="1832642" cy="1660807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9219910-E32D-42F2-87F3-73F5047DF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4683" y="354950"/>
            <a:ext cx="8797237" cy="146529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Aller" panose="02000503030000020004" pitchFamily="2" charset="0"/>
              </a:rPr>
              <a:t>    </a:t>
            </a:r>
            <a:r>
              <a:rPr lang="en-US" dirty="0">
                <a:solidFill>
                  <a:srgbClr val="FF5794"/>
                </a:solidFill>
                <a:latin typeface="Aller" panose="02000503030000020004" pitchFamily="2" charset="0"/>
              </a:rPr>
              <a:t>DANCING Academic Conversation  </a:t>
            </a:r>
            <a:endParaRPr lang="en-GB" dirty="0">
              <a:solidFill>
                <a:srgbClr val="FF5794"/>
              </a:solidFill>
              <a:latin typeface="Aller" panose="02000503030000020004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DFF2EE-CBC7-0448-E0A2-EEA071660F3F}"/>
              </a:ext>
            </a:extLst>
          </p:cNvPr>
          <p:cNvSpPr txBox="1"/>
          <p:nvPr/>
        </p:nvSpPr>
        <p:spPr>
          <a:xfrm>
            <a:off x="1918976" y="1773654"/>
            <a:ext cx="984864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dirty="0">
                <a:solidFill>
                  <a:srgbClr val="002060"/>
                </a:solidFill>
              </a:rPr>
              <a:t>with</a:t>
            </a:r>
            <a:r>
              <a:rPr lang="en-IE" dirty="0">
                <a:solidFill>
                  <a:srgbClr val="002060"/>
                </a:solidFill>
              </a:rPr>
              <a:t> </a:t>
            </a:r>
            <a:endParaRPr lang="en-IE" sz="4000" b="1" dirty="0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IE" sz="3800" b="1" dirty="0">
                <a:solidFill>
                  <a:srgbClr val="002060"/>
                </a:solidFill>
              </a:rPr>
              <a:t>Professor Sacha </a:t>
            </a:r>
            <a:r>
              <a:rPr lang="en-IE" sz="3800" b="1" dirty="0" err="1">
                <a:solidFill>
                  <a:srgbClr val="002060"/>
                </a:solidFill>
              </a:rPr>
              <a:t>Garben</a:t>
            </a:r>
            <a:endParaRPr lang="en-IE" sz="3800" b="1" dirty="0">
              <a:solidFill>
                <a:srgbClr val="00206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ller" panose="02000503030000020004"/>
              </a:rPr>
              <a:t>Presenting and Discussing:</a:t>
            </a:r>
          </a:p>
          <a:p>
            <a:pPr algn="ctr"/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  <a:latin typeface="Aller" panose="02000503030000020004"/>
              </a:rPr>
              <a:t>Confronting the Competence Conundrum: Reflections on the Ultra Vires Challenge to the Minimum Wage Directive and its Meaning for the EU (Social) ‘Constitution’</a:t>
            </a:r>
            <a:endParaRPr lang="en-IE" sz="2400" b="1" dirty="0">
              <a:solidFill>
                <a:schemeClr val="accent1">
                  <a:lumMod val="50000"/>
                </a:schemeClr>
              </a:solidFill>
              <a:latin typeface="Aller" panose="02000503030000020004"/>
            </a:endParaRPr>
          </a:p>
          <a:p>
            <a:pPr algn="ctr"/>
            <a:endParaRPr lang="en-IE" sz="2400" b="1" i="1" dirty="0"/>
          </a:p>
          <a:p>
            <a:pPr algn="ctr"/>
            <a:endParaRPr lang="en-IE" sz="2400" b="1" i="1" dirty="0"/>
          </a:p>
          <a:p>
            <a:pPr algn="ctr"/>
            <a:endParaRPr lang="en-IE" sz="24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0EFE7C-49D5-293B-3325-36D38B0A5386}"/>
              </a:ext>
            </a:extLst>
          </p:cNvPr>
          <p:cNvSpPr txBox="1"/>
          <p:nvPr/>
        </p:nvSpPr>
        <p:spPr>
          <a:xfrm>
            <a:off x="5419819" y="4264622"/>
            <a:ext cx="355503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IE" sz="1600" dirty="0">
                <a:solidFill>
                  <a:srgbClr val="002060"/>
                </a:solidFill>
              </a:rPr>
              <a:t>DATE: Thursday, 5 December </a:t>
            </a:r>
          </a:p>
          <a:p>
            <a:pPr>
              <a:lnSpc>
                <a:spcPct val="200000"/>
              </a:lnSpc>
              <a:spcAft>
                <a:spcPts val="1200"/>
              </a:spcAft>
            </a:pPr>
            <a:r>
              <a:rPr lang="en-IE" sz="1600" dirty="0">
                <a:solidFill>
                  <a:srgbClr val="002060"/>
                </a:solidFill>
              </a:rPr>
              <a:t>TIME: 12 - 1.30pm (GMT/DUBLIN) </a:t>
            </a:r>
          </a:p>
          <a:p>
            <a:r>
              <a:rPr lang="en-IE" sz="1600" dirty="0">
                <a:solidFill>
                  <a:srgbClr val="002060"/>
                </a:solidFill>
              </a:rPr>
              <a:t>VENUE: Blended in Room 238 Eolas and Online (Microsoft Teams)</a:t>
            </a:r>
          </a:p>
        </p:txBody>
      </p:sp>
      <p:pic>
        <p:nvPicPr>
          <p:cNvPr id="15" name="Picture 14" descr="Profile photo of Professor Sach Garben. She has long dark brown hair and smiles into the camera.">
            <a:extLst>
              <a:ext uri="{FF2B5EF4-FFF2-40B4-BE49-F238E27FC236}">
                <a16:creationId xmlns:a16="http://schemas.microsoft.com/office/drawing/2014/main" id="{19F11F9F-8DED-83CA-18B0-7C247AE755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75" y="1720151"/>
            <a:ext cx="1571429" cy="22095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DC530B-1ACD-746F-C5D1-AA59AA836B36}"/>
              </a:ext>
            </a:extLst>
          </p:cNvPr>
          <p:cNvSpPr txBox="1"/>
          <p:nvPr/>
        </p:nvSpPr>
        <p:spPr>
          <a:xfrm>
            <a:off x="424375" y="4220155"/>
            <a:ext cx="2421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rgbClr val="002060"/>
                </a:solidFill>
              </a:rPr>
              <a:t>Please register by sending an e-mail to:</a:t>
            </a:r>
            <a:r>
              <a:rPr lang="en-IE" dirty="0"/>
              <a:t> </a:t>
            </a:r>
          </a:p>
          <a:p>
            <a:r>
              <a:rPr lang="en-IE" dirty="0">
                <a:hlinkClick r:id="rId6"/>
              </a:rPr>
              <a:t>eva.krolla@mu.ie</a:t>
            </a:r>
            <a:r>
              <a:rPr lang="en-IE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95A704-E5E5-F665-C8F6-D1C82FFCFF75}"/>
              </a:ext>
            </a:extLst>
          </p:cNvPr>
          <p:cNvSpPr txBox="1"/>
          <p:nvPr/>
        </p:nvSpPr>
        <p:spPr>
          <a:xfrm>
            <a:off x="424375" y="5406253"/>
            <a:ext cx="3043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>
                <a:solidFill>
                  <a:srgbClr val="002060"/>
                </a:solidFill>
              </a:rPr>
              <a:t>This event is supported by the </a:t>
            </a:r>
            <a:r>
              <a:rPr lang="en-IE" dirty="0">
                <a:solidFill>
                  <a:srgbClr val="002060"/>
                </a:solidFill>
                <a:hlinkClick r:id="rId7"/>
              </a:rPr>
              <a:t>Research Centre for European Law </a:t>
            </a:r>
            <a:r>
              <a:rPr lang="en-IE" dirty="0">
                <a:solidFill>
                  <a:srgbClr val="002060"/>
                </a:solidFill>
              </a:rPr>
              <a:t>at Maynooth University. </a:t>
            </a:r>
          </a:p>
        </p:txBody>
      </p:sp>
      <p:pic>
        <p:nvPicPr>
          <p:cNvPr id="11" name="Picture 10" descr="ALL Institute for Assisting Living and Learning">
            <a:extLst>
              <a:ext uri="{FF2B5EF4-FFF2-40B4-BE49-F238E27FC236}">
                <a16:creationId xmlns:a16="http://schemas.microsoft.com/office/drawing/2014/main" id="{AB557A62-77C6-445D-9C23-D2F9A1330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53942" y="6301650"/>
            <a:ext cx="952633" cy="633501"/>
          </a:xfrm>
          <a:prstGeom prst="rect">
            <a:avLst/>
          </a:prstGeom>
        </p:spPr>
      </p:pic>
      <p:pic>
        <p:nvPicPr>
          <p:cNvPr id="9" name="Picture 8" descr="Maynooth University Logo.  National University of Ireland">
            <a:extLst>
              <a:ext uri="{FF2B5EF4-FFF2-40B4-BE49-F238E27FC236}">
                <a16:creationId xmlns:a16="http://schemas.microsoft.com/office/drawing/2014/main" id="{9C14D675-63FA-48A2-97EB-DC14771F34A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302" y="6346973"/>
            <a:ext cx="1368822" cy="596870"/>
          </a:xfrm>
          <a:prstGeom prst="rect">
            <a:avLst/>
          </a:prstGeom>
        </p:spPr>
      </p:pic>
      <p:pic>
        <p:nvPicPr>
          <p:cNvPr id="10" name="Picture 9" descr="European Union Logo.  ERC European Research Commission Logo.  Established by the European Commission">
            <a:extLst>
              <a:ext uri="{FF2B5EF4-FFF2-40B4-BE49-F238E27FC236}">
                <a16:creationId xmlns:a16="http://schemas.microsoft.com/office/drawing/2014/main" id="{E89EE6FD-6832-4FD9-99C1-305C5F09DF1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19153" r="6884" b="27333"/>
          <a:stretch/>
        </p:blipFill>
        <p:spPr>
          <a:xfrm>
            <a:off x="8212124" y="6159209"/>
            <a:ext cx="1645738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5A5213A-E35F-4CE8-9455-FD8A7BC384FE}"/>
              </a:ext>
            </a:extLst>
          </p:cNvPr>
          <p:cNvSpPr txBox="1"/>
          <p:nvPr/>
        </p:nvSpPr>
        <p:spPr>
          <a:xfrm>
            <a:off x="9818965" y="6270099"/>
            <a:ext cx="2464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has received funding from the European Research Council (ERC) under the European Union's Horizon 2020 Research and Innovation programme (grant agreement No. 864182).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87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521DE22979B54680DCC9D2FB32AD4D" ma:contentTypeVersion="16" ma:contentTypeDescription="Create a new document." ma:contentTypeScope="" ma:versionID="d7c9b1f7e369ad7e0d7ca41088d9cc73">
  <xsd:schema xmlns:xsd="http://www.w3.org/2001/XMLSchema" xmlns:xs="http://www.w3.org/2001/XMLSchema" xmlns:p="http://schemas.microsoft.com/office/2006/metadata/properties" xmlns:ns2="2d5256cc-ec6e-4649-93b8-f174cfe63b11" xmlns:ns3="390a2aee-eab9-47ec-8b75-60c617aaea9b" targetNamespace="http://schemas.microsoft.com/office/2006/metadata/properties" ma:root="true" ma:fieldsID="a0f5280f086a55af2028cac83315575f" ns2:_="" ns3:_="">
    <xsd:import namespace="2d5256cc-ec6e-4649-93b8-f174cfe63b11"/>
    <xsd:import namespace="390a2aee-eab9-47ec-8b75-60c617aae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5256cc-ec6e-4649-93b8-f174cfe63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e92b2f-d444-4214-abdd-12644e6e9e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a2aee-eab9-47ec-8b75-60c617aaea9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613623d-396c-4994-9687-78c9400fe84e}" ma:internalName="TaxCatchAll" ma:showField="CatchAllData" ma:web="390a2aee-eab9-47ec-8b75-60c617aaea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5256cc-ec6e-4649-93b8-f174cfe63b11">
      <Terms xmlns="http://schemas.microsoft.com/office/infopath/2007/PartnerControls"/>
    </lcf76f155ced4ddcb4097134ff3c332f>
    <TaxCatchAll xmlns="390a2aee-eab9-47ec-8b75-60c617aaea9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388B65-F481-4B61-B53F-2CAF732F15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5256cc-ec6e-4649-93b8-f174cfe63b11"/>
    <ds:schemaRef ds:uri="390a2aee-eab9-47ec-8b75-60c617aaea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DA57EA-2A5F-4818-9627-E644D3513499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390a2aee-eab9-47ec-8b75-60c617aaea9b"/>
    <ds:schemaRef ds:uri="2d5256cc-ec6e-4649-93b8-f174cfe63b1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5156658-28F5-4CE9-800A-8591757BCC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Aller</vt:lpstr>
      <vt:lpstr>Arial</vt:lpstr>
      <vt:lpstr>Calibri</vt:lpstr>
      <vt:lpstr>Calibri Light</vt:lpstr>
      <vt:lpstr>Office Theme</vt:lpstr>
      <vt:lpstr>    DANCING Academic Conversation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Hooks</dc:creator>
  <cp:lastModifiedBy>Hilary Hooks</cp:lastModifiedBy>
  <cp:revision>11</cp:revision>
  <dcterms:created xsi:type="dcterms:W3CDTF">2021-02-11T16:12:45Z</dcterms:created>
  <dcterms:modified xsi:type="dcterms:W3CDTF">2024-11-28T10:06:13Z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0x01010055521DE22979B54680DCC9D2FB32AD4D</vt:lpwstr>
  </property>
</Properties>
</file>