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6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154C"/>
    <a:srgbClr val="FFCAD3"/>
    <a:srgbClr val="33CCFF"/>
    <a:srgbClr val="F2EFED"/>
    <a:srgbClr val="FDEBB9"/>
    <a:srgbClr val="FCDC7F"/>
    <a:srgbClr val="FBD66F"/>
    <a:srgbClr val="8A4E0F"/>
    <a:srgbClr val="D27E19"/>
    <a:srgbClr val="F9D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FC71F0-881E-4B42-8210-95C1D3F007B9}" v="5" dt="2022-11-08T12:59:10.8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23" autoAdjust="0"/>
    <p:restoredTop sz="94249" autoAdjust="0"/>
  </p:normalViewPr>
  <p:slideViewPr>
    <p:cSldViewPr snapToGrid="0">
      <p:cViewPr varScale="1">
        <p:scale>
          <a:sx n="58" d="100"/>
          <a:sy n="5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89C3EB-8DF7-4CFE-A20E-243DAA980FD9}" type="datetimeFigureOut">
              <a:rPr lang="en-IE" smtClean="0"/>
              <a:t>10/12/2024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6855C-DE70-46EA-BB4F-EE3D03A6F9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21724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96855C-DE70-46EA-BB4F-EE3D03A6F9C9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46699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Tuesday, December 10,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5851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Tuesday, December 10, 2024</a:t>
            </a:fld>
            <a:endParaRPr lang="en-US" cap="al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69184029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Tuesday, December 10, 2024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53331520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Tuesday, December 10, 2024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345138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Tuesday, December 10, 2024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402687699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Tuesday, December 10, 2024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750872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Tuesday, December 10, 2024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90656248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Tuesday, December 10, 2024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591251358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Tuesday, December 10, 2024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77052341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Tuesday, December 10, 2024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85012998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Tuesday, December 10,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35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Tuesday, December 10, 2024</a:t>
            </a:fld>
            <a:endParaRPr lang="en-US" cap="al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48240026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Tuesday, December 10, 2024</a:t>
            </a:fld>
            <a:endParaRPr lang="en-US" cap="al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1775480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Tuesday, December 10,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7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Tuesday, December 10,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Tuesday, December 10, 2024</a:t>
            </a:fld>
            <a:endParaRPr lang="en-US" cap="al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87926684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Tuesday, December 10,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9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E0C963C-C1DB-4AFD-9DDC-0691666BF49B}" type="datetime2">
              <a:rPr lang="en-US" smtClean="0"/>
              <a:pPr/>
              <a:t>Tuesday, December 10, 2024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217441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7" r:id="rId1"/>
    <p:sldLayoutId id="2147484008" r:id="rId2"/>
    <p:sldLayoutId id="2147484009" r:id="rId3"/>
    <p:sldLayoutId id="2147484010" r:id="rId4"/>
    <p:sldLayoutId id="2147484011" r:id="rId5"/>
    <p:sldLayoutId id="2147484012" r:id="rId6"/>
    <p:sldLayoutId id="2147484013" r:id="rId7"/>
    <p:sldLayoutId id="2147484014" r:id="rId8"/>
    <p:sldLayoutId id="2147484015" r:id="rId9"/>
    <p:sldLayoutId id="2147484016" r:id="rId10"/>
    <p:sldLayoutId id="2147484017" r:id="rId11"/>
    <p:sldLayoutId id="2147484018" r:id="rId12"/>
    <p:sldLayoutId id="2147484019" r:id="rId13"/>
    <p:sldLayoutId id="2147484020" r:id="rId14"/>
    <p:sldLayoutId id="2147484021" r:id="rId15"/>
    <p:sldLayoutId id="2147484022" r:id="rId16"/>
    <p:sldLayoutId id="214748402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2EF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2AC0C26-7301-45DB-AD60-9F9398802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320000"/>
            <a:ext cx="12192000" cy="2426090"/>
          </a:xfrm>
          <a:prstGeom prst="rect">
            <a:avLst/>
          </a:prstGeom>
          <a:solidFill>
            <a:srgbClr val="1515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5" name="Picture 14" descr="DANCING Project logo - 2 intersecting lines">
            <a:extLst>
              <a:ext uri="{FF2B5EF4-FFF2-40B4-BE49-F238E27FC236}">
                <a16:creationId xmlns:a16="http://schemas.microsoft.com/office/drawing/2014/main" id="{79497BB6-DA71-4191-94D2-D0502D986C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292" y="-286317"/>
            <a:ext cx="1990543" cy="1990543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FFB10B1C-B2EC-445F-B7E4-D47304D9C0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5252" y="643342"/>
            <a:ext cx="5009405" cy="551277"/>
          </a:xfrm>
        </p:spPr>
        <p:txBody>
          <a:bodyPr>
            <a:noAutofit/>
          </a:bodyPr>
          <a:lstStyle/>
          <a:p>
            <a:r>
              <a:rPr lang="en-GB" sz="1600" b="1" dirty="0" err="1">
                <a:solidFill>
                  <a:srgbClr val="15154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Prof.</a:t>
            </a:r>
            <a:r>
              <a:rPr lang="en-GB" sz="1600" b="1" dirty="0">
                <a:solidFill>
                  <a:srgbClr val="15154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Delia Ferri, PI of the ERC Project DANCING is delighted to present the seminar: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50D89B-21CC-4590-9948-2AB0BCEE9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1504336"/>
            <a:ext cx="7234298" cy="2237114"/>
          </a:xfrm>
        </p:spPr>
        <p:txBody>
          <a:bodyPr anchor="t">
            <a:noAutofit/>
          </a:bodyPr>
          <a:lstStyle/>
          <a:p>
            <a:pPr algn="ctr">
              <a:spcAft>
                <a:spcPts val="400"/>
              </a:spcAft>
            </a:pPr>
            <a:r>
              <a:rPr lang="en-US" sz="3200" b="1" i="1" dirty="0">
                <a:solidFill>
                  <a:srgbClr val="FFCAD3"/>
                </a:solidFill>
                <a:effectLst/>
                <a:latin typeface="Agency FB" panose="020B0503020202020204" pitchFamily="34" charset="0"/>
                <a:ea typeface="Calibri" panose="020F0502020204030204" pitchFamily="34" charset="0"/>
              </a:rPr>
              <a:t>Audio Description: </a:t>
            </a:r>
            <a:br>
              <a:rPr lang="en-US" sz="3200" b="1" i="1" dirty="0">
                <a:solidFill>
                  <a:srgbClr val="FFCAD3"/>
                </a:solidFill>
                <a:effectLst/>
                <a:latin typeface="Agency FB" panose="020B0503020202020204" pitchFamily="34" charset="0"/>
                <a:ea typeface="Calibri" panose="020F0502020204030204" pitchFamily="34" charset="0"/>
              </a:rPr>
            </a:br>
            <a:r>
              <a:rPr lang="en-US" sz="3200" b="1" i="1" dirty="0">
                <a:solidFill>
                  <a:srgbClr val="FFCAD3"/>
                </a:solidFill>
                <a:latin typeface="Agency FB" panose="020B0503020202020204" pitchFamily="34" charset="0"/>
                <a:cs typeface="Calibri" panose="020F0502020204030204" pitchFamily="34" charset="0"/>
              </a:rPr>
              <a:t>Legal Perspectives and Creative Practice</a:t>
            </a:r>
            <a:br>
              <a:rPr lang="en-GB" sz="3200" b="1" i="1" dirty="0">
                <a:solidFill>
                  <a:srgbClr val="FFCAD3"/>
                </a:solidFill>
                <a:effectLst/>
                <a:latin typeface="Agency FB" panose="020B0503020202020204" pitchFamily="34" charset="0"/>
                <a:ea typeface="Calibri" panose="020F0502020204030204" pitchFamily="34" charset="0"/>
              </a:rPr>
            </a:br>
            <a:r>
              <a:rPr lang="en-GB" sz="2000" cap="none" dirty="0">
                <a:solidFill>
                  <a:srgbClr val="FFCAD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Keynote Speaker: </a:t>
            </a:r>
            <a:r>
              <a:rPr lang="en-US" sz="2000" cap="none" dirty="0" err="1">
                <a:solidFill>
                  <a:srgbClr val="FFCAD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Pádraig</a:t>
            </a:r>
            <a:r>
              <a:rPr lang="en-US" sz="2000" cap="none" dirty="0">
                <a:solidFill>
                  <a:srgbClr val="FFCAD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Naughton (Arts &amp; Disability Ireland)</a:t>
            </a:r>
            <a:br>
              <a:rPr lang="en-US" sz="2000" cap="none" dirty="0">
                <a:solidFill>
                  <a:srgbClr val="FFCAD3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cap="none" dirty="0">
                <a:solidFill>
                  <a:srgbClr val="FFCAD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Discussant: Donal J Fitzpatrick (National Disability Authority) </a:t>
            </a:r>
            <a:br>
              <a:rPr lang="en-US" sz="1800" dirty="0">
                <a:solidFill>
                  <a:srgbClr val="FFCAD3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1800" dirty="0">
                <a:solidFill>
                  <a:srgbClr val="FFCAD3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cap="none">
                <a:solidFill>
                  <a:srgbClr val="FFCAD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Roundtable facilitated </a:t>
            </a:r>
            <a:r>
              <a:rPr lang="en-US" sz="1800" cap="none" dirty="0">
                <a:solidFill>
                  <a:srgbClr val="FFCAD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1800" cap="none">
                <a:solidFill>
                  <a:srgbClr val="FFCAD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n-US" sz="1800" cap="none" dirty="0">
                <a:solidFill>
                  <a:srgbClr val="FFCAD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Dr. Emma Smith</a:t>
            </a:r>
            <a:endParaRPr lang="en-GB" sz="1800" dirty="0">
              <a:solidFill>
                <a:srgbClr val="FFCAD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AF0473-C666-45FC-925A-E9D99F955E8E}"/>
              </a:ext>
            </a:extLst>
          </p:cNvPr>
          <p:cNvSpPr txBox="1"/>
          <p:nvPr/>
        </p:nvSpPr>
        <p:spPr>
          <a:xfrm>
            <a:off x="148400" y="3862506"/>
            <a:ext cx="608525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cap="all" dirty="0">
                <a:ln w="3175" cmpd="sng">
                  <a:noFill/>
                </a:ln>
                <a:solidFill>
                  <a:srgbClr val="15154C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Date:  </a:t>
            </a:r>
            <a:r>
              <a:rPr lang="en-GB" sz="2000" dirty="0">
                <a:ln w="3175" cmpd="sng">
                  <a:noFill/>
                </a:ln>
                <a:solidFill>
                  <a:srgbClr val="15154C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Monday 21st November </a:t>
            </a:r>
            <a:endParaRPr lang="en-GB" sz="2000" cap="all" dirty="0">
              <a:ln w="3175" cmpd="sng">
                <a:noFill/>
              </a:ln>
              <a:solidFill>
                <a:srgbClr val="15154C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2000" cap="all" dirty="0">
                <a:ln w="3175" cmpd="sng">
                  <a:noFill/>
                </a:ln>
                <a:solidFill>
                  <a:srgbClr val="15154C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Time:  12:00 – 13:30</a:t>
            </a:r>
          </a:p>
          <a:p>
            <a:pPr>
              <a:spcAft>
                <a:spcPts val="600"/>
              </a:spcAft>
            </a:pPr>
            <a:r>
              <a:rPr lang="en-GB" sz="2000" cap="all" dirty="0">
                <a:ln w="3175" cmpd="sng">
                  <a:noFill/>
                </a:ln>
                <a:solidFill>
                  <a:srgbClr val="15154C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Venue:  MUSSI </a:t>
            </a:r>
            <a:r>
              <a:rPr lang="en-GB" sz="2000" dirty="0">
                <a:ln w="3175" cmpd="sng">
                  <a:noFill/>
                </a:ln>
                <a:solidFill>
                  <a:srgbClr val="15154C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Seminar Room </a:t>
            </a:r>
            <a:endParaRPr lang="en-GB" sz="2000" cap="all" dirty="0">
              <a:ln w="3175" cmpd="sng">
                <a:noFill/>
              </a:ln>
              <a:solidFill>
                <a:srgbClr val="15154C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1400" cap="all" dirty="0">
                <a:ln w="3175" cmpd="sng">
                  <a:noFill/>
                </a:ln>
                <a:solidFill>
                  <a:srgbClr val="15154C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3rd Floor, </a:t>
            </a:r>
            <a:r>
              <a:rPr lang="en-GB" sz="1400" cap="all" dirty="0" err="1">
                <a:ln w="3175" cmpd="sng">
                  <a:noFill/>
                </a:ln>
                <a:solidFill>
                  <a:srgbClr val="15154C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Iontas</a:t>
            </a:r>
            <a:r>
              <a:rPr lang="en-GB" sz="1400" cap="all" dirty="0">
                <a:ln w="3175" cmpd="sng">
                  <a:noFill/>
                </a:ln>
                <a:solidFill>
                  <a:srgbClr val="15154C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Building, North Campus, Maynooth University</a:t>
            </a:r>
          </a:p>
          <a:p>
            <a:pPr>
              <a:spcAft>
                <a:spcPts val="600"/>
              </a:spcAft>
            </a:pPr>
            <a:r>
              <a:rPr lang="en-GB" sz="1400" cap="all" dirty="0">
                <a:ln w="3175" cmpd="sng">
                  <a:noFill/>
                </a:ln>
                <a:solidFill>
                  <a:srgbClr val="15154C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Lunch and tea/ coffee will be served.</a:t>
            </a:r>
          </a:p>
        </p:txBody>
      </p:sp>
      <p:pic>
        <p:nvPicPr>
          <p:cNvPr id="6" name="Picture 5" descr="Pádraig Naughton standing at a podium about to speak">
            <a:extLst>
              <a:ext uri="{FF2B5EF4-FFF2-40B4-BE49-F238E27FC236}">
                <a16:creationId xmlns:a16="http://schemas.microsoft.com/office/drawing/2014/main" id="{1702C650-9F38-146C-21CA-6EF2168846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1084" y="593037"/>
            <a:ext cx="3864489" cy="3864489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E67FAA14-AE4A-495D-9E1F-ED1387DC2A7C}"/>
              </a:ext>
            </a:extLst>
          </p:cNvPr>
          <p:cNvSpPr txBox="1"/>
          <p:nvPr/>
        </p:nvSpPr>
        <p:spPr>
          <a:xfrm>
            <a:off x="6608723" y="5783314"/>
            <a:ext cx="230649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i="0" u="none" strike="noStrike" dirty="0">
                <a:solidFill>
                  <a:srgbClr val="15154C"/>
                </a:solidFill>
                <a:effectLst/>
                <a:latin typeface="Calibri" panose="020F0502020204030204" pitchFamily="34" charset="0"/>
              </a:rPr>
              <a:t>The DANCING project has received funding from the European Research Council (ERC) under the European Union's Horizon 2020 Research and Innovation programme (grant agreement No. 864182).</a:t>
            </a:r>
            <a:r>
              <a:rPr lang="en-US" sz="1000" b="0" i="0" dirty="0">
                <a:solidFill>
                  <a:srgbClr val="15154C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1000" dirty="0">
              <a:solidFill>
                <a:srgbClr val="15154C"/>
              </a:solidFill>
            </a:endParaRPr>
          </a:p>
        </p:txBody>
      </p:sp>
      <p:pic>
        <p:nvPicPr>
          <p:cNvPr id="19" name="Picture 18" descr="Maynooth University National University of Ireland Logo">
            <a:extLst>
              <a:ext uri="{FF2B5EF4-FFF2-40B4-BE49-F238E27FC236}">
                <a16:creationId xmlns:a16="http://schemas.microsoft.com/office/drawing/2014/main" id="{C8E7251D-33ED-4E67-A4F3-95FE3CB7DD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882" y="5808970"/>
            <a:ext cx="1340299" cy="603134"/>
          </a:xfrm>
          <a:prstGeom prst="rect">
            <a:avLst/>
          </a:prstGeom>
        </p:spPr>
      </p:pic>
      <p:pic>
        <p:nvPicPr>
          <p:cNvPr id="24" name="Picture 23" descr="ERC Logo - European Research Council established by the European Union.  European Union Flag">
            <a:extLst>
              <a:ext uri="{FF2B5EF4-FFF2-40B4-BE49-F238E27FC236}">
                <a16:creationId xmlns:a16="http://schemas.microsoft.com/office/drawing/2014/main" id="{F03C5CDD-6429-46E7-B001-4C4FC672BCD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84" b="23014"/>
          <a:stretch/>
        </p:blipFill>
        <p:spPr>
          <a:xfrm>
            <a:off x="8972119" y="5783314"/>
            <a:ext cx="1554953" cy="5973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3389-738D-7024-EF95-8CF1702782B5}"/>
              </a:ext>
            </a:extLst>
          </p:cNvPr>
          <p:cNvSpPr txBox="1"/>
          <p:nvPr/>
        </p:nvSpPr>
        <p:spPr>
          <a:xfrm>
            <a:off x="98946" y="6057531"/>
            <a:ext cx="4697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>
                <a:solidFill>
                  <a:srgbClr val="15154C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Please register by sending an e-mail to: eva.krolla@mu.ie</a:t>
            </a:r>
          </a:p>
        </p:txBody>
      </p:sp>
    </p:spTree>
    <p:extLst>
      <p:ext uri="{BB962C8B-B14F-4D97-AF65-F5344CB8AC3E}">
        <p14:creationId xmlns:p14="http://schemas.microsoft.com/office/powerpoint/2010/main" val="3693371182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142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Agency FB</vt:lpstr>
      <vt:lpstr>Calibri</vt:lpstr>
      <vt:lpstr>Calibri Light</vt:lpstr>
      <vt:lpstr>Century Gothic</vt:lpstr>
      <vt:lpstr>Wingdings 3</vt:lpstr>
      <vt:lpstr>Slice</vt:lpstr>
      <vt:lpstr>Audio Description:  Legal Perspectives and Creative Practice Keynote Speaker: Pádraig Naughton (Arts &amp; Disability Ireland) Discussant: Donal J Fitzpatrick (National Disability Authority)   Roundtable facilitated by Dr. Emma Smith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conversation with  Dr Rosaleen McDonagh  author of Unsettled (Skein Press 2021)</dc:title>
  <dc:creator>Hilary Hooks</dc:creator>
  <cp:lastModifiedBy>Hilary Hooks</cp:lastModifiedBy>
  <cp:revision>10</cp:revision>
  <dcterms:created xsi:type="dcterms:W3CDTF">2022-03-08T09:48:49Z</dcterms:created>
  <dcterms:modified xsi:type="dcterms:W3CDTF">2024-12-10T12:58:16Z</dcterms:modified>
</cp:coreProperties>
</file>